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6" r:id="rId5"/>
    <p:sldId id="257" r:id="rId6"/>
    <p:sldId id="258" r:id="rId7"/>
    <p:sldId id="259" r:id="rId8"/>
    <p:sldId id="260" r:id="rId9"/>
    <p:sldId id="261" r:id="rId10"/>
    <p:sldId id="262" r:id="rId11"/>
    <p:sldId id="263" r:id="rId12"/>
    <p:sldId id="264" r:id="rId13"/>
    <p:sldId id="265" r:id="rId14"/>
    <p:sldId id="26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2458"/>
    <a:srgbClr val="0265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4" autoAdjust="0"/>
    <p:restoredTop sz="82256" autoAdjust="0"/>
  </p:normalViewPr>
  <p:slideViewPr>
    <p:cSldViewPr snapToGrid="0">
      <p:cViewPr varScale="1">
        <p:scale>
          <a:sx n="94" d="100"/>
          <a:sy n="94" d="100"/>
        </p:scale>
        <p:origin x="117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hen, Davis" userId="80339ab5-0797-4f52-8fd4-47aefc80a7a2" providerId="ADAL" clId="{BB18C2A1-FD5F-456A-8CA3-08E7306D7CCE}"/>
    <pc:docChg chg="undo custSel addSld delSld modSld sldOrd">
      <pc:chgData name="Zhen, Davis" userId="80339ab5-0797-4f52-8fd4-47aefc80a7a2" providerId="ADAL" clId="{BB18C2A1-FD5F-456A-8CA3-08E7306D7CCE}" dt="2022-06-10T22:20:31.803" v="1099"/>
      <pc:docMkLst>
        <pc:docMk/>
      </pc:docMkLst>
      <pc:sldChg chg="modSp mod">
        <pc:chgData name="Zhen, Davis" userId="80339ab5-0797-4f52-8fd4-47aefc80a7a2" providerId="ADAL" clId="{BB18C2A1-FD5F-456A-8CA3-08E7306D7CCE}" dt="2022-06-10T21:05:11.372" v="47" actId="27636"/>
        <pc:sldMkLst>
          <pc:docMk/>
          <pc:sldMk cId="4155845079" sldId="256"/>
        </pc:sldMkLst>
        <pc:spChg chg="mod">
          <ac:chgData name="Zhen, Davis" userId="80339ab5-0797-4f52-8fd4-47aefc80a7a2" providerId="ADAL" clId="{BB18C2A1-FD5F-456A-8CA3-08E7306D7CCE}" dt="2022-06-10T21:05:11.372" v="47" actId="27636"/>
          <ac:spMkLst>
            <pc:docMk/>
            <pc:sldMk cId="4155845079" sldId="256"/>
            <ac:spMk id="3" creationId="{EF292EBD-B9AD-4418-B7B3-272A46F8E79C}"/>
          </ac:spMkLst>
        </pc:spChg>
      </pc:sldChg>
      <pc:sldChg chg="modSp add mod modNotesTx">
        <pc:chgData name="Zhen, Davis" userId="80339ab5-0797-4f52-8fd4-47aefc80a7a2" providerId="ADAL" clId="{BB18C2A1-FD5F-456A-8CA3-08E7306D7CCE}" dt="2022-06-10T22:19:41.516" v="1098"/>
        <pc:sldMkLst>
          <pc:docMk/>
          <pc:sldMk cId="957283876" sldId="258"/>
        </pc:sldMkLst>
        <pc:spChg chg="mod">
          <ac:chgData name="Zhen, Davis" userId="80339ab5-0797-4f52-8fd4-47aefc80a7a2" providerId="ADAL" clId="{BB18C2A1-FD5F-456A-8CA3-08E7306D7CCE}" dt="2022-06-10T21:11:22.551" v="62" actId="20577"/>
          <ac:spMkLst>
            <pc:docMk/>
            <pc:sldMk cId="957283876" sldId="258"/>
            <ac:spMk id="2" creationId="{070A6DE2-8B1E-408D-AD7D-76D95C634FD6}"/>
          </ac:spMkLst>
        </pc:spChg>
        <pc:spChg chg="mod">
          <ac:chgData name="Zhen, Davis" userId="80339ab5-0797-4f52-8fd4-47aefc80a7a2" providerId="ADAL" clId="{BB18C2A1-FD5F-456A-8CA3-08E7306D7CCE}" dt="2022-06-10T22:15:09.582" v="1055" actId="27636"/>
          <ac:spMkLst>
            <pc:docMk/>
            <pc:sldMk cId="957283876" sldId="258"/>
            <ac:spMk id="3" creationId="{30EFB76B-7C0B-4A21-9181-13B883D709C5}"/>
          </ac:spMkLst>
        </pc:spChg>
      </pc:sldChg>
      <pc:sldChg chg="modSp add mod">
        <pc:chgData name="Zhen, Davis" userId="80339ab5-0797-4f52-8fd4-47aefc80a7a2" providerId="ADAL" clId="{BB18C2A1-FD5F-456A-8CA3-08E7306D7CCE}" dt="2022-06-10T22:17:40.408" v="1082" actId="27636"/>
        <pc:sldMkLst>
          <pc:docMk/>
          <pc:sldMk cId="3786979378" sldId="259"/>
        </pc:sldMkLst>
        <pc:spChg chg="mod">
          <ac:chgData name="Zhen, Davis" userId="80339ab5-0797-4f52-8fd4-47aefc80a7a2" providerId="ADAL" clId="{BB18C2A1-FD5F-456A-8CA3-08E7306D7CCE}" dt="2022-06-10T22:17:40.408" v="1082" actId="27636"/>
          <ac:spMkLst>
            <pc:docMk/>
            <pc:sldMk cId="3786979378" sldId="259"/>
            <ac:spMk id="3" creationId="{30EFB76B-7C0B-4A21-9181-13B883D709C5}"/>
          </ac:spMkLst>
        </pc:spChg>
      </pc:sldChg>
      <pc:sldChg chg="modSp add mod modNotesTx">
        <pc:chgData name="Zhen, Davis" userId="80339ab5-0797-4f52-8fd4-47aefc80a7a2" providerId="ADAL" clId="{BB18C2A1-FD5F-456A-8CA3-08E7306D7CCE}" dt="2022-06-10T22:20:31.803" v="1099"/>
        <pc:sldMkLst>
          <pc:docMk/>
          <pc:sldMk cId="2230770112" sldId="260"/>
        </pc:sldMkLst>
        <pc:spChg chg="mod">
          <ac:chgData name="Zhen, Davis" userId="80339ab5-0797-4f52-8fd4-47aefc80a7a2" providerId="ADAL" clId="{BB18C2A1-FD5F-456A-8CA3-08E7306D7CCE}" dt="2022-06-10T22:18:14.704" v="1092" actId="27636"/>
          <ac:spMkLst>
            <pc:docMk/>
            <pc:sldMk cId="2230770112" sldId="260"/>
            <ac:spMk id="3" creationId="{30EFB76B-7C0B-4A21-9181-13B883D709C5}"/>
          </ac:spMkLst>
        </pc:spChg>
      </pc:sldChg>
      <pc:sldChg chg="modSp add mod">
        <pc:chgData name="Zhen, Davis" userId="80339ab5-0797-4f52-8fd4-47aefc80a7a2" providerId="ADAL" clId="{BB18C2A1-FD5F-456A-8CA3-08E7306D7CCE}" dt="2022-06-10T21:46:51.089" v="277" actId="20578"/>
        <pc:sldMkLst>
          <pc:docMk/>
          <pc:sldMk cId="1402177149" sldId="261"/>
        </pc:sldMkLst>
        <pc:spChg chg="mod">
          <ac:chgData name="Zhen, Davis" userId="80339ab5-0797-4f52-8fd4-47aefc80a7a2" providerId="ADAL" clId="{BB18C2A1-FD5F-456A-8CA3-08E7306D7CCE}" dt="2022-06-10T21:42:42.388" v="248" actId="20577"/>
          <ac:spMkLst>
            <pc:docMk/>
            <pc:sldMk cId="1402177149" sldId="261"/>
            <ac:spMk id="2" creationId="{070A6DE2-8B1E-408D-AD7D-76D95C634FD6}"/>
          </ac:spMkLst>
        </pc:spChg>
        <pc:spChg chg="mod">
          <ac:chgData name="Zhen, Davis" userId="80339ab5-0797-4f52-8fd4-47aefc80a7a2" providerId="ADAL" clId="{BB18C2A1-FD5F-456A-8CA3-08E7306D7CCE}" dt="2022-06-10T21:46:51.089" v="277" actId="20578"/>
          <ac:spMkLst>
            <pc:docMk/>
            <pc:sldMk cId="1402177149" sldId="261"/>
            <ac:spMk id="3" creationId="{30EFB76B-7C0B-4A21-9181-13B883D709C5}"/>
          </ac:spMkLst>
        </pc:spChg>
      </pc:sldChg>
      <pc:sldChg chg="modSp add mod ord modNotesTx">
        <pc:chgData name="Zhen, Davis" userId="80339ab5-0797-4f52-8fd4-47aefc80a7a2" providerId="ADAL" clId="{BB18C2A1-FD5F-456A-8CA3-08E7306D7CCE}" dt="2022-06-10T22:12:42.213" v="1043"/>
        <pc:sldMkLst>
          <pc:docMk/>
          <pc:sldMk cId="3070878227" sldId="262"/>
        </pc:sldMkLst>
        <pc:spChg chg="mod">
          <ac:chgData name="Zhen, Davis" userId="80339ab5-0797-4f52-8fd4-47aefc80a7a2" providerId="ADAL" clId="{BB18C2A1-FD5F-456A-8CA3-08E7306D7CCE}" dt="2022-06-10T21:49:29.091" v="308" actId="20577"/>
          <ac:spMkLst>
            <pc:docMk/>
            <pc:sldMk cId="3070878227" sldId="262"/>
            <ac:spMk id="2" creationId="{070A6DE2-8B1E-408D-AD7D-76D95C634FD6}"/>
          </ac:spMkLst>
        </pc:spChg>
        <pc:spChg chg="mod">
          <ac:chgData name="Zhen, Davis" userId="80339ab5-0797-4f52-8fd4-47aefc80a7a2" providerId="ADAL" clId="{BB18C2A1-FD5F-456A-8CA3-08E7306D7CCE}" dt="2022-06-10T21:53:52.854" v="551" actId="20577"/>
          <ac:spMkLst>
            <pc:docMk/>
            <pc:sldMk cId="3070878227" sldId="262"/>
            <ac:spMk id="3" creationId="{30EFB76B-7C0B-4A21-9181-13B883D709C5}"/>
          </ac:spMkLst>
        </pc:spChg>
      </pc:sldChg>
      <pc:sldChg chg="add del">
        <pc:chgData name="Zhen, Davis" userId="80339ab5-0797-4f52-8fd4-47aefc80a7a2" providerId="ADAL" clId="{BB18C2A1-FD5F-456A-8CA3-08E7306D7CCE}" dt="2022-06-10T21:53:42.483" v="547" actId="2890"/>
        <pc:sldMkLst>
          <pc:docMk/>
          <pc:sldMk cId="400364093" sldId="263"/>
        </pc:sldMkLst>
      </pc:sldChg>
      <pc:sldChg chg="addSp delSp modSp add mod modNotesTx">
        <pc:chgData name="Zhen, Davis" userId="80339ab5-0797-4f52-8fd4-47aefc80a7a2" providerId="ADAL" clId="{BB18C2A1-FD5F-456A-8CA3-08E7306D7CCE}" dt="2022-06-10T22:10:03.933" v="1034" actId="20577"/>
        <pc:sldMkLst>
          <pc:docMk/>
          <pc:sldMk cId="2848138114" sldId="263"/>
        </pc:sldMkLst>
        <pc:spChg chg="del mod">
          <ac:chgData name="Zhen, Davis" userId="80339ab5-0797-4f52-8fd4-47aefc80a7a2" providerId="ADAL" clId="{BB18C2A1-FD5F-456A-8CA3-08E7306D7CCE}" dt="2022-06-10T21:54:30.754" v="554" actId="931"/>
          <ac:spMkLst>
            <pc:docMk/>
            <pc:sldMk cId="2848138114" sldId="263"/>
            <ac:spMk id="3" creationId="{30EFB76B-7C0B-4A21-9181-13B883D709C5}"/>
          </ac:spMkLst>
        </pc:spChg>
        <pc:picChg chg="add mod">
          <ac:chgData name="Zhen, Davis" userId="80339ab5-0797-4f52-8fd4-47aefc80a7a2" providerId="ADAL" clId="{BB18C2A1-FD5F-456A-8CA3-08E7306D7CCE}" dt="2022-06-10T21:55:04.750" v="559" actId="1076"/>
          <ac:picMkLst>
            <pc:docMk/>
            <pc:sldMk cId="2848138114" sldId="263"/>
            <ac:picMk id="5" creationId="{6CC40590-AA8B-43CF-B161-18F3039E0077}"/>
          </ac:picMkLst>
        </pc:picChg>
      </pc:sldChg>
      <pc:sldChg chg="modSp add mod ord modNotesTx">
        <pc:chgData name="Zhen, Davis" userId="80339ab5-0797-4f52-8fd4-47aefc80a7a2" providerId="ADAL" clId="{BB18C2A1-FD5F-456A-8CA3-08E7306D7CCE}" dt="2022-06-10T22:03:34.401" v="797" actId="20577"/>
        <pc:sldMkLst>
          <pc:docMk/>
          <pc:sldMk cId="4031978037" sldId="264"/>
        </pc:sldMkLst>
        <pc:spChg chg="mod">
          <ac:chgData name="Zhen, Davis" userId="80339ab5-0797-4f52-8fd4-47aefc80a7a2" providerId="ADAL" clId="{BB18C2A1-FD5F-456A-8CA3-08E7306D7CCE}" dt="2022-06-10T22:02:43.957" v="732" actId="6549"/>
          <ac:spMkLst>
            <pc:docMk/>
            <pc:sldMk cId="4031978037" sldId="264"/>
            <ac:spMk id="3" creationId="{30EFB76B-7C0B-4A21-9181-13B883D709C5}"/>
          </ac:spMkLst>
        </pc:spChg>
      </pc:sldChg>
      <pc:sldChg chg="modSp add mod modNotesTx">
        <pc:chgData name="Zhen, Davis" userId="80339ab5-0797-4f52-8fd4-47aefc80a7a2" providerId="ADAL" clId="{BB18C2A1-FD5F-456A-8CA3-08E7306D7CCE}" dt="2022-06-10T22:12:16.669" v="1039"/>
        <pc:sldMkLst>
          <pc:docMk/>
          <pc:sldMk cId="1742403075" sldId="265"/>
        </pc:sldMkLst>
        <pc:spChg chg="mod">
          <ac:chgData name="Zhen, Davis" userId="80339ab5-0797-4f52-8fd4-47aefc80a7a2" providerId="ADAL" clId="{BB18C2A1-FD5F-456A-8CA3-08E7306D7CCE}" dt="2022-06-10T22:02:33.644" v="729" actId="27636"/>
          <ac:spMkLst>
            <pc:docMk/>
            <pc:sldMk cId="1742403075" sldId="265"/>
            <ac:spMk id="3" creationId="{30EFB76B-7C0B-4A21-9181-13B883D709C5}"/>
          </ac:spMkLst>
        </pc:spChg>
      </pc:sldChg>
      <pc:sldChg chg="modSp add mod ord modNotesTx">
        <pc:chgData name="Zhen, Davis" userId="80339ab5-0797-4f52-8fd4-47aefc80a7a2" providerId="ADAL" clId="{BB18C2A1-FD5F-456A-8CA3-08E7306D7CCE}" dt="2022-06-10T22:08:44.861" v="1026" actId="6549"/>
        <pc:sldMkLst>
          <pc:docMk/>
          <pc:sldMk cId="132176148" sldId="266"/>
        </pc:sldMkLst>
        <pc:spChg chg="mod">
          <ac:chgData name="Zhen, Davis" userId="80339ab5-0797-4f52-8fd4-47aefc80a7a2" providerId="ADAL" clId="{BB18C2A1-FD5F-456A-8CA3-08E7306D7CCE}" dt="2022-06-10T22:08:15.530" v="1023" actId="207"/>
          <ac:spMkLst>
            <pc:docMk/>
            <pc:sldMk cId="132176148" sldId="266"/>
            <ac:spMk id="3" creationId="{30EFB76B-7C0B-4A21-9181-13B883D709C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ECC3D0-5C13-4CAC-ACD8-7BEF179835C5}" type="datetimeFigureOut">
              <a:rPr lang="en-US" smtClean="0"/>
              <a:t>6/10/2022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8F2C6C-253C-43C1-867B-CB55203DA3E9}" type="slidenum">
              <a:rPr lang="en-US" smtClean="0"/>
              <a:t>‹#›</a:t>
            </a:fld>
            <a:endParaRPr lang="en-US"/>
          </a:p>
        </p:txBody>
      </p:sp>
    </p:spTree>
    <p:extLst>
      <p:ext uri="{BB962C8B-B14F-4D97-AF65-F5344CB8AC3E}">
        <p14:creationId xmlns:p14="http://schemas.microsoft.com/office/powerpoint/2010/main" val="32595564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Tx/>
              <a:buChar char="-"/>
            </a:pPr>
            <a:r>
              <a:rPr lang="en-US" sz="1800" dirty="0">
                <a:effectLst/>
                <a:latin typeface="Times New Roman" panose="02020603050405020304" pitchFamily="18" charset="0"/>
                <a:ea typeface="Calibri" panose="020F0502020204030204" pitchFamily="34" charset="0"/>
              </a:rPr>
              <a:t>AA and NHPI communities have grown exponentially and will more than double by 2060.  This growth presents tremendous opportunity for engagement, and the Initiative will work hand-in-hand with you to ensure AA and NHPI communities have access to the federal government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In AA and NHPI communities, where one in three AA and NHPIs is limited English proficient, language access services can make the difference between life and death.</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9D8F2C6C-253C-43C1-867B-CB55203DA3E9}" type="slidenum">
              <a:rPr lang="en-US" smtClean="0"/>
              <a:t>3</a:t>
            </a:fld>
            <a:endParaRPr lang="en-US"/>
          </a:p>
        </p:txBody>
      </p:sp>
    </p:spTree>
    <p:extLst>
      <p:ext uri="{BB962C8B-B14F-4D97-AF65-F5344CB8AC3E}">
        <p14:creationId xmlns:p14="http://schemas.microsoft.com/office/powerpoint/2010/main" val="2927960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spcBef>
                <a:spcPts val="0"/>
              </a:spcBef>
              <a:spcAft>
                <a:spcPts val="0"/>
              </a:spcAft>
              <a:buFont typeface="Wingdings" panose="05000000000000000000" pitchFamily="2"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 the last two years, we’ve seen our communities hit hard by the COVID-19 pandemic and anti-Asian racism and violence.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spcBef>
                <a:spcPts val="0"/>
              </a:spcBef>
              <a:spcAft>
                <a:spcPts val="0"/>
              </a:spcAft>
            </a:pP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That is why the Initiative has worked with the U.S. Department of Justice to ensure that hate crimes can be reported in several Asian languages, including Chinese (traditional and simplified), Korean, Vietnamese, Japanese, Tagalog, Punjabi, and Hindi. And it’s why we have worked with the U.S. Department of Health and Human Services to ensure that lifesaving COVID-19 information is translated into AA and NHPI languages.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spcBef>
                <a:spcPts val="0"/>
              </a:spcBef>
              <a:spcAft>
                <a:spcPts val="0"/>
              </a:spcAft>
            </a:pP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We also pledge to protect limited English proficient individuals during disasters and through post-disaster recovery.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Times New Roman" panose="02020603050405020304" pitchFamily="18" charset="0"/>
                <a:ea typeface="Calibri" panose="020F0502020204030204" pitchFamily="34" charset="0"/>
              </a:rPr>
              <a:t>And beyond disasters, we’ll support these individuals by improving how the federal government administers language services</a:t>
            </a:r>
            <a:endParaRPr lang="en-US" dirty="0"/>
          </a:p>
        </p:txBody>
      </p:sp>
      <p:sp>
        <p:nvSpPr>
          <p:cNvPr id="4" name="Slide Number Placeholder 3"/>
          <p:cNvSpPr>
            <a:spLocks noGrp="1"/>
          </p:cNvSpPr>
          <p:nvPr>
            <p:ph type="sldNum" sz="quarter" idx="5"/>
          </p:nvPr>
        </p:nvSpPr>
        <p:spPr/>
        <p:txBody>
          <a:bodyPr/>
          <a:lstStyle/>
          <a:p>
            <a:fld id="{9D8F2C6C-253C-43C1-867B-CB55203DA3E9}" type="slidenum">
              <a:rPr lang="en-US" smtClean="0"/>
              <a:t>5</a:t>
            </a:fld>
            <a:endParaRPr lang="en-US"/>
          </a:p>
        </p:txBody>
      </p:sp>
    </p:spTree>
    <p:extLst>
      <p:ext uri="{BB962C8B-B14F-4D97-AF65-F5344CB8AC3E}">
        <p14:creationId xmlns:p14="http://schemas.microsoft.com/office/powerpoint/2010/main" val="32431360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The Regional Network institutionalizes a powerful community engagement mechanism that facilitates information sharing and coordinates on-the-ground engagement across the federal government’s regional offices that are based in ten federal regions across the nation.</a:t>
            </a:r>
          </a:p>
          <a:p>
            <a:pPr marL="285750" marR="0" lvl="0" indent="-285750" algn="l" defTabSz="914400" rtl="0" eaLnBrk="1" fontAlgn="auto" latinLnBrk="0" hangingPunct="1">
              <a:lnSpc>
                <a:spcPct val="100000"/>
              </a:lnSpc>
              <a:spcBef>
                <a:spcPts val="0"/>
              </a:spcBef>
              <a:spcAft>
                <a:spcPts val="0"/>
              </a:spcAft>
              <a:buClrTx/>
              <a:buSzTx/>
              <a:buFontTx/>
              <a:buChar char="-"/>
              <a:tabLst/>
              <a:defRPr/>
            </a:pPr>
            <a:endParaRPr lang="en-US" sz="1800" i="1"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Our long-term vision is to establish the Regional Network structure as a permanent part of the federal regional offices in order to continuously advance equity, justice, and opportunity for AA and NHPIs.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Tx/>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9D8F2C6C-253C-43C1-867B-CB55203DA3E9}" type="slidenum">
              <a:rPr lang="en-US" smtClean="0"/>
              <a:t>7</a:t>
            </a:fld>
            <a:endParaRPr lang="en-US"/>
          </a:p>
        </p:txBody>
      </p:sp>
    </p:spTree>
    <p:extLst>
      <p:ext uri="{BB962C8B-B14F-4D97-AF65-F5344CB8AC3E}">
        <p14:creationId xmlns:p14="http://schemas.microsoft.com/office/powerpoint/2010/main" val="3538982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i="1" dirty="0">
                <a:effectLst/>
                <a:latin typeface="Times New Roman" panose="02020603050405020304" pitchFamily="18" charset="0"/>
                <a:ea typeface="Calibri" panose="020F0502020204030204" pitchFamily="34" charset="0"/>
                <a:cs typeface="Times New Roman" panose="02020603050405020304" pitchFamily="18" charset="0"/>
              </a:rPr>
              <a:t>The Regional Network spans far and wide — reaching AA and NHPI communities throughout the fifty states, District of Columbia, and Pacific Region.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800" dirty="0">
                <a:effectLst/>
                <a:latin typeface="Times New Roman" panose="02020603050405020304" pitchFamily="18" charset="0"/>
                <a:ea typeface="Calibri" panose="020F0502020204030204" pitchFamily="34" charset="0"/>
              </a:rPr>
              <a:t>The Regional Network, which perfectly complements WHIAANHPI’s federal Interagency Working Group, include individuals at all levels and from all backgrounds— including regional administrators, district directors, field directors, and staff.</a:t>
            </a:r>
          </a:p>
          <a:p>
            <a:pPr marL="285750" indent="-2857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9D8F2C6C-253C-43C1-867B-CB55203DA3E9}" type="slidenum">
              <a:rPr lang="en-US" smtClean="0"/>
              <a:t>8</a:t>
            </a:fld>
            <a:endParaRPr lang="en-US"/>
          </a:p>
        </p:txBody>
      </p:sp>
    </p:spTree>
    <p:extLst>
      <p:ext uri="{BB962C8B-B14F-4D97-AF65-F5344CB8AC3E}">
        <p14:creationId xmlns:p14="http://schemas.microsoft.com/office/powerpoint/2010/main" val="38673186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Takes the Federal government to the AA and NHPI communities</a:t>
            </a:r>
          </a:p>
        </p:txBody>
      </p:sp>
      <p:sp>
        <p:nvSpPr>
          <p:cNvPr id="4" name="Slide Number Placeholder 3"/>
          <p:cNvSpPr>
            <a:spLocks noGrp="1"/>
          </p:cNvSpPr>
          <p:nvPr>
            <p:ph type="sldNum" sz="quarter" idx="5"/>
          </p:nvPr>
        </p:nvSpPr>
        <p:spPr/>
        <p:txBody>
          <a:bodyPr/>
          <a:lstStyle/>
          <a:p>
            <a:fld id="{9D8F2C6C-253C-43C1-867B-CB55203DA3E9}" type="slidenum">
              <a:rPr lang="en-US" smtClean="0"/>
              <a:t>9</a:t>
            </a:fld>
            <a:endParaRPr lang="en-US"/>
          </a:p>
        </p:txBody>
      </p:sp>
    </p:spTree>
    <p:extLst>
      <p:ext uri="{BB962C8B-B14F-4D97-AF65-F5344CB8AC3E}">
        <p14:creationId xmlns:p14="http://schemas.microsoft.com/office/powerpoint/2010/main" val="5923985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gn="just">
              <a:spcBef>
                <a:spcPts val="0"/>
              </a:spcBef>
              <a:spcAft>
                <a:spcPts val="0"/>
              </a:spcAft>
              <a:buFont typeface="Wingdings" panose="05000000000000000000" pitchFamily="2" charset="2"/>
              <a:buChar char=""/>
            </a:pPr>
            <a:r>
              <a:rPr lang="en-US" sz="1100" dirty="0">
                <a:effectLst/>
                <a:latin typeface="Times New Roman" panose="02020603050405020304" pitchFamily="18" charset="0"/>
                <a:ea typeface="Calibri" panose="020F0502020204030204" pitchFamily="34" charset="0"/>
                <a:cs typeface="Times New Roman" panose="02020603050405020304" pitchFamily="18" charset="0"/>
              </a:rPr>
              <a:t>Regional Network members also partner with each other to convene smaller regional roundtables.  The purpose of these roundtables is to: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spcBef>
                <a:spcPts val="0"/>
              </a:spcBef>
              <a:spcAft>
                <a:spcPts val="0"/>
              </a:spcAft>
              <a:buFont typeface="Courier New" panose="02070309020205020404" pitchFamily="49" charset="0"/>
              <a:buChar char="o"/>
            </a:pPr>
            <a:r>
              <a:rPr lang="en-US" sz="1100" dirty="0">
                <a:effectLst/>
                <a:latin typeface="Times New Roman" panose="02020603050405020304" pitchFamily="18" charset="0"/>
                <a:ea typeface="Calibri" panose="020F0502020204030204" pitchFamily="34" charset="0"/>
                <a:cs typeface="Times New Roman" panose="02020603050405020304" pitchFamily="18" charset="0"/>
              </a:rPr>
              <a:t>Provide education and technical assistance about the various federal programs and services that its regional offices offer; and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spcBef>
                <a:spcPts val="0"/>
              </a:spcBef>
              <a:spcAft>
                <a:spcPts val="0"/>
              </a:spcAft>
              <a:buFont typeface="Courier New" panose="02070309020205020404" pitchFamily="49" charset="0"/>
              <a:buChar char="o"/>
            </a:pPr>
            <a:r>
              <a:rPr lang="en-US" sz="1100" dirty="0">
                <a:effectLst/>
                <a:latin typeface="Times New Roman" panose="02020603050405020304" pitchFamily="18" charset="0"/>
                <a:ea typeface="Calibri" panose="020F0502020204030204" pitchFamily="34" charset="0"/>
                <a:cs typeface="Times New Roman" panose="02020603050405020304" pitchFamily="18" charset="0"/>
              </a:rPr>
              <a:t>Hear from the AA and NHPI community about their particular concerns, issues, and recommendations.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gn="just">
              <a:spcBef>
                <a:spcPts val="0"/>
              </a:spcBef>
              <a:spcAft>
                <a:spcPts val="0"/>
              </a:spcAft>
            </a:pPr>
            <a:r>
              <a:rPr lang="en-US" sz="1100" dirty="0">
                <a:effectLst/>
                <a:latin typeface="Times New Roman" panose="02020603050405020304" pitchFamily="18" charset="0"/>
                <a:ea typeface="Calibri" panose="020F0502020204030204" pitchFamily="34" charset="0"/>
                <a:cs typeface="Times New Roman" panose="02020603050405020304" pitchFamily="18" charset="0"/>
              </a:rPr>
              <a:t>These roundtables are at the heart of the Regional Network.</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9D8F2C6C-253C-43C1-867B-CB55203DA3E9}" type="slidenum">
              <a:rPr lang="en-US" smtClean="0"/>
              <a:t>10</a:t>
            </a:fld>
            <a:endParaRPr lang="en-US"/>
          </a:p>
        </p:txBody>
      </p:sp>
    </p:spTree>
    <p:extLst>
      <p:ext uri="{BB962C8B-B14F-4D97-AF65-F5344CB8AC3E}">
        <p14:creationId xmlns:p14="http://schemas.microsoft.com/office/powerpoint/2010/main" val="39493004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2C6C-253C-43C1-867B-CB55203DA3E9}" type="slidenum">
              <a:rPr lang="en-US" smtClean="0"/>
              <a:t>11</a:t>
            </a:fld>
            <a:endParaRPr lang="en-US"/>
          </a:p>
        </p:txBody>
      </p:sp>
    </p:spTree>
    <p:extLst>
      <p:ext uri="{BB962C8B-B14F-4D97-AF65-F5344CB8AC3E}">
        <p14:creationId xmlns:p14="http://schemas.microsoft.com/office/powerpoint/2010/main" val="28992979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WHIAANHPI Master">
    <p:spTree>
      <p:nvGrpSpPr>
        <p:cNvPr id="1" name=""/>
        <p:cNvGrpSpPr/>
        <p:nvPr/>
      </p:nvGrpSpPr>
      <p:grpSpPr>
        <a:xfrm>
          <a:off x="0" y="0"/>
          <a:ext cx="0" cy="0"/>
          <a:chOff x="0" y="0"/>
          <a:chExt cx="0" cy="0"/>
        </a:xfrm>
      </p:grpSpPr>
      <p:sp>
        <p:nvSpPr>
          <p:cNvPr id="24" name="Text Placeholder 2">
            <a:extLst>
              <a:ext uri="{FF2B5EF4-FFF2-40B4-BE49-F238E27FC236}">
                <a16:creationId xmlns:a16="http://schemas.microsoft.com/office/drawing/2014/main" id="{3E094772-21B8-41AA-9D7A-47158F49AA27}"/>
              </a:ext>
            </a:extLst>
          </p:cNvPr>
          <p:cNvSpPr>
            <a:spLocks noGrp="1"/>
          </p:cNvSpPr>
          <p:nvPr>
            <p:ph type="body" idx="13"/>
          </p:nvPr>
        </p:nvSpPr>
        <p:spPr>
          <a:xfrm>
            <a:off x="831850" y="5317476"/>
            <a:ext cx="10515600" cy="1500187"/>
          </a:xfrm>
        </p:spPr>
        <p:txBody>
          <a:bodyPr>
            <a:normAutofit/>
          </a:bodyPr>
          <a:lstStyle>
            <a:lvl1pPr marL="0" indent="0" algn="ctr">
              <a:buNone/>
              <a:defRPr sz="3000">
                <a:solidFill>
                  <a:schemeClr val="bg1">
                    <a:lumMod val="50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26" name="Title 1">
            <a:extLst>
              <a:ext uri="{FF2B5EF4-FFF2-40B4-BE49-F238E27FC236}">
                <a16:creationId xmlns:a16="http://schemas.microsoft.com/office/drawing/2014/main" id="{045BDFA0-3BE4-4230-8E9F-30AAB33671FE}"/>
              </a:ext>
            </a:extLst>
          </p:cNvPr>
          <p:cNvSpPr>
            <a:spLocks noGrp="1"/>
          </p:cNvSpPr>
          <p:nvPr>
            <p:ph type="title"/>
          </p:nvPr>
        </p:nvSpPr>
        <p:spPr>
          <a:xfrm>
            <a:off x="838200" y="4100292"/>
            <a:ext cx="10515600" cy="1325563"/>
          </a:xfrm>
        </p:spPr>
        <p:txBody>
          <a:bodyPr>
            <a:normAutofit/>
          </a:bodyPr>
          <a:lstStyle>
            <a:lvl1pPr algn="ctr">
              <a:defRPr sz="4600" b="1">
                <a:solidFill>
                  <a:srgbClr val="0265BC"/>
                </a:solidFill>
                <a:latin typeface="Georgia" panose="02040502050405020303" pitchFamily="18" charset="0"/>
              </a:defRPr>
            </a:lvl1pPr>
          </a:lstStyle>
          <a:p>
            <a:r>
              <a:rPr lang="en-US" dirty="0"/>
              <a:t>Click to edit Master title style</a:t>
            </a:r>
          </a:p>
        </p:txBody>
      </p:sp>
      <p:pic>
        <p:nvPicPr>
          <p:cNvPr id="3" name="Picture 2" descr="A picture containing text&#10;&#10;Description automatically generated">
            <a:extLst>
              <a:ext uri="{FF2B5EF4-FFF2-40B4-BE49-F238E27FC236}">
                <a16:creationId xmlns:a16="http://schemas.microsoft.com/office/drawing/2014/main" id="{0EF1A635-E879-419F-B287-D1DF623D148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24642" t="20428" r="28547" b="23864"/>
          <a:stretch/>
        </p:blipFill>
        <p:spPr>
          <a:xfrm>
            <a:off x="4363278" y="0"/>
            <a:ext cx="3210339" cy="3820418"/>
          </a:xfrm>
          <a:prstGeom prst="rect">
            <a:avLst/>
          </a:prstGeom>
        </p:spPr>
      </p:pic>
      <p:cxnSp>
        <p:nvCxnSpPr>
          <p:cNvPr id="11" name="Straight Arrow Connector 10">
            <a:extLst>
              <a:ext uri="{FF2B5EF4-FFF2-40B4-BE49-F238E27FC236}">
                <a16:creationId xmlns:a16="http://schemas.microsoft.com/office/drawing/2014/main" id="{32134AF6-82E2-4BE3-B6A8-13E8EE00FB3C}"/>
              </a:ext>
            </a:extLst>
          </p:cNvPr>
          <p:cNvCxnSpPr/>
          <p:nvPr userDrawn="1"/>
        </p:nvCxnSpPr>
        <p:spPr>
          <a:xfrm>
            <a:off x="0" y="6846013"/>
            <a:ext cx="12192000" cy="0"/>
          </a:xfrm>
          <a:prstGeom prst="straightConnector1">
            <a:avLst/>
          </a:prstGeom>
          <a:ln w="114300">
            <a:solidFill>
              <a:srgbClr val="0A2458"/>
            </a:solidFil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2650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WHIAANHPI Bod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798D0-705E-4B86-B9C9-A610737C9ADE}"/>
              </a:ext>
            </a:extLst>
          </p:cNvPr>
          <p:cNvSpPr>
            <a:spLocks noGrp="1"/>
          </p:cNvSpPr>
          <p:nvPr>
            <p:ph type="title"/>
          </p:nvPr>
        </p:nvSpPr>
        <p:spPr/>
        <p:txBody>
          <a:bodyPr>
            <a:normAutofit/>
          </a:bodyPr>
          <a:lstStyle>
            <a:lvl1pPr>
              <a:defRPr sz="4000" b="1">
                <a:solidFill>
                  <a:srgbClr val="0265BC"/>
                </a:solidFill>
                <a:latin typeface="Georgia" panose="02040502050405020303" pitchFamily="18"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EEF4FD01-63CE-4D2A-814A-58FFA52C6233}"/>
              </a:ext>
            </a:extLst>
          </p:cNvPr>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89CA638-0439-42FD-BDC4-2C531679453D}"/>
              </a:ext>
            </a:extLst>
          </p:cNvPr>
          <p:cNvSpPr>
            <a:spLocks noGrp="1"/>
          </p:cNvSpPr>
          <p:nvPr>
            <p:ph type="dt" sz="half" idx="10"/>
          </p:nvPr>
        </p:nvSpPr>
        <p:spPr/>
        <p:txBody>
          <a:bodyPr/>
          <a:lstStyle>
            <a:lvl1pPr>
              <a:defRPr>
                <a:latin typeface="Georgia" panose="02040502050405020303" pitchFamily="18" charset="0"/>
              </a:defRPr>
            </a:lvl1pPr>
          </a:lstStyle>
          <a:p>
            <a:fld id="{37C53741-66BB-46D2-A080-8B02E1E4E9EC}" type="datetimeFigureOut">
              <a:rPr lang="en-US" smtClean="0"/>
              <a:pPr/>
              <a:t>6/10/2022</a:t>
            </a:fld>
            <a:endParaRPr lang="en-US"/>
          </a:p>
        </p:txBody>
      </p:sp>
      <p:sp>
        <p:nvSpPr>
          <p:cNvPr id="5" name="Footer Placeholder 4">
            <a:extLst>
              <a:ext uri="{FF2B5EF4-FFF2-40B4-BE49-F238E27FC236}">
                <a16:creationId xmlns:a16="http://schemas.microsoft.com/office/drawing/2014/main" id="{CE67ADE1-F53B-4416-8D92-BC1E0D1C5842}"/>
              </a:ext>
            </a:extLst>
          </p:cNvPr>
          <p:cNvSpPr>
            <a:spLocks noGrp="1"/>
          </p:cNvSpPr>
          <p:nvPr>
            <p:ph type="ftr" sz="quarter" idx="11"/>
          </p:nvPr>
        </p:nvSpPr>
        <p:spPr/>
        <p:txBody>
          <a:bodyPr/>
          <a:lstStyle>
            <a:lvl1pPr>
              <a:defRPr>
                <a:latin typeface="Georgia" panose="02040502050405020303" pitchFamily="18" charset="0"/>
              </a:defRPr>
            </a:lvl1pPr>
          </a:lstStyle>
          <a:p>
            <a:endParaRPr lang="en-US"/>
          </a:p>
        </p:txBody>
      </p:sp>
      <p:sp>
        <p:nvSpPr>
          <p:cNvPr id="6" name="Slide Number Placeholder 5">
            <a:extLst>
              <a:ext uri="{FF2B5EF4-FFF2-40B4-BE49-F238E27FC236}">
                <a16:creationId xmlns:a16="http://schemas.microsoft.com/office/drawing/2014/main" id="{F6BE5EB0-40FB-4390-8D6B-99ACF765D72B}"/>
              </a:ext>
            </a:extLst>
          </p:cNvPr>
          <p:cNvSpPr>
            <a:spLocks noGrp="1"/>
          </p:cNvSpPr>
          <p:nvPr>
            <p:ph type="sldNum" sz="quarter" idx="12"/>
          </p:nvPr>
        </p:nvSpPr>
        <p:spPr/>
        <p:txBody>
          <a:bodyPr/>
          <a:lstStyle>
            <a:lvl1pPr>
              <a:defRPr>
                <a:latin typeface="Georgia" panose="02040502050405020303" pitchFamily="18" charset="0"/>
              </a:defRPr>
            </a:lvl1pPr>
          </a:lstStyle>
          <a:p>
            <a:fld id="{8B95652A-5C38-44E8-B8C0-A53419C14EA6}" type="slidenum">
              <a:rPr lang="en-US" smtClean="0"/>
              <a:pPr/>
              <a:t>‹#›</a:t>
            </a:fld>
            <a:endParaRPr lang="en-US"/>
          </a:p>
        </p:txBody>
      </p:sp>
      <p:pic>
        <p:nvPicPr>
          <p:cNvPr id="11" name="Picture 10" descr="A picture containing text&#10;&#10;Description automatically generated">
            <a:extLst>
              <a:ext uri="{FF2B5EF4-FFF2-40B4-BE49-F238E27FC236}">
                <a16:creationId xmlns:a16="http://schemas.microsoft.com/office/drawing/2014/main" id="{6A78030A-A307-4C01-9CA3-6BC52C436E7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24642" t="20428" r="28547" b="23864"/>
          <a:stretch/>
        </p:blipFill>
        <p:spPr>
          <a:xfrm>
            <a:off x="10274882" y="155157"/>
            <a:ext cx="1734442" cy="2064047"/>
          </a:xfrm>
          <a:prstGeom prst="rect">
            <a:avLst/>
          </a:prstGeom>
        </p:spPr>
      </p:pic>
      <p:cxnSp>
        <p:nvCxnSpPr>
          <p:cNvPr id="13" name="Straight Arrow Connector 12">
            <a:extLst>
              <a:ext uri="{FF2B5EF4-FFF2-40B4-BE49-F238E27FC236}">
                <a16:creationId xmlns:a16="http://schemas.microsoft.com/office/drawing/2014/main" id="{663B936F-B263-4071-A2FE-1CA65A7122F4}"/>
              </a:ext>
            </a:extLst>
          </p:cNvPr>
          <p:cNvCxnSpPr/>
          <p:nvPr userDrawn="1"/>
        </p:nvCxnSpPr>
        <p:spPr>
          <a:xfrm>
            <a:off x="0" y="6846013"/>
            <a:ext cx="12192000" cy="0"/>
          </a:xfrm>
          <a:prstGeom prst="straightConnector1">
            <a:avLst/>
          </a:prstGeom>
          <a:ln w="114300">
            <a:solidFill>
              <a:srgbClr val="0A2458"/>
            </a:solidFil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1445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mission Master">
    <p:spTree>
      <p:nvGrpSpPr>
        <p:cNvPr id="1" name=""/>
        <p:cNvGrpSpPr/>
        <p:nvPr/>
      </p:nvGrpSpPr>
      <p:grpSpPr>
        <a:xfrm>
          <a:off x="0" y="0"/>
          <a:ext cx="0" cy="0"/>
          <a:chOff x="0" y="0"/>
          <a:chExt cx="0" cy="0"/>
        </a:xfrm>
      </p:grpSpPr>
      <p:pic>
        <p:nvPicPr>
          <p:cNvPr id="11" name="Picture 2">
            <a:extLst>
              <a:ext uri="{FF2B5EF4-FFF2-40B4-BE49-F238E27FC236}">
                <a16:creationId xmlns:a16="http://schemas.microsoft.com/office/drawing/2014/main" id="{7FE5949D-50F5-4A0B-88AF-532F3B81E6C1}"/>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b="23407"/>
          <a:stretch/>
        </p:blipFill>
        <p:spPr bwMode="auto">
          <a:xfrm>
            <a:off x="-2" y="-136709"/>
            <a:ext cx="12192001" cy="6994710"/>
          </a:xfrm>
          <a:prstGeom prst="rect">
            <a:avLst/>
          </a:prstGeom>
          <a:noFill/>
          <a:extLst>
            <a:ext uri="{909E8E84-426E-40DD-AFC4-6F175D3DCCD1}">
              <a14:hiddenFill xmlns:a14="http://schemas.microsoft.com/office/drawing/2010/main">
                <a:solidFill>
                  <a:srgbClr val="FFFFFF"/>
                </a:solidFill>
              </a14:hiddenFill>
            </a:ext>
          </a:extLst>
        </p:spPr>
      </p:pic>
      <p:sp>
        <p:nvSpPr>
          <p:cNvPr id="24" name="Text Placeholder 2">
            <a:extLst>
              <a:ext uri="{FF2B5EF4-FFF2-40B4-BE49-F238E27FC236}">
                <a16:creationId xmlns:a16="http://schemas.microsoft.com/office/drawing/2014/main" id="{3E094772-21B8-41AA-9D7A-47158F49AA27}"/>
              </a:ext>
            </a:extLst>
          </p:cNvPr>
          <p:cNvSpPr>
            <a:spLocks noGrp="1"/>
          </p:cNvSpPr>
          <p:nvPr>
            <p:ph type="body" idx="13"/>
          </p:nvPr>
        </p:nvSpPr>
        <p:spPr>
          <a:xfrm>
            <a:off x="831850" y="4909972"/>
            <a:ext cx="10515600" cy="1500187"/>
          </a:xfrm>
        </p:spPr>
        <p:txBody>
          <a:bodyPr>
            <a:normAutofit/>
          </a:bodyPr>
          <a:lstStyle>
            <a:lvl1pPr marL="0" indent="0" algn="ctr">
              <a:buNone/>
              <a:defRPr sz="3000">
                <a:solidFill>
                  <a:schemeClr val="bg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25" name="Text Placeholder 2">
            <a:extLst>
              <a:ext uri="{FF2B5EF4-FFF2-40B4-BE49-F238E27FC236}">
                <a16:creationId xmlns:a16="http://schemas.microsoft.com/office/drawing/2014/main" id="{D9FA4DCF-71CB-4C5E-8248-D53EAC93389B}"/>
              </a:ext>
            </a:extLst>
          </p:cNvPr>
          <p:cNvSpPr>
            <a:spLocks noGrp="1"/>
          </p:cNvSpPr>
          <p:nvPr>
            <p:ph type="body" idx="14"/>
          </p:nvPr>
        </p:nvSpPr>
        <p:spPr>
          <a:xfrm>
            <a:off x="844550" y="6107906"/>
            <a:ext cx="10515600" cy="1500187"/>
          </a:xfrm>
        </p:spPr>
        <p:txBody>
          <a:bodyPr/>
          <a:lstStyle>
            <a:lvl1pPr marL="0" indent="0" algn="ctr">
              <a:buNone/>
              <a:defRPr sz="2400">
                <a:solidFill>
                  <a:schemeClr val="bg1"/>
                </a:solidFill>
                <a:latin typeface="Georgia" panose="02040502050405020303" pitchFamily="18"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26" name="Title 1">
            <a:extLst>
              <a:ext uri="{FF2B5EF4-FFF2-40B4-BE49-F238E27FC236}">
                <a16:creationId xmlns:a16="http://schemas.microsoft.com/office/drawing/2014/main" id="{045BDFA0-3BE4-4230-8E9F-30AAB33671FE}"/>
              </a:ext>
            </a:extLst>
          </p:cNvPr>
          <p:cNvSpPr>
            <a:spLocks noGrp="1"/>
          </p:cNvSpPr>
          <p:nvPr>
            <p:ph type="title"/>
          </p:nvPr>
        </p:nvSpPr>
        <p:spPr>
          <a:xfrm>
            <a:off x="838200" y="3692788"/>
            <a:ext cx="10515600" cy="1325563"/>
          </a:xfrm>
        </p:spPr>
        <p:txBody>
          <a:bodyPr>
            <a:normAutofit/>
          </a:bodyPr>
          <a:lstStyle>
            <a:lvl1pPr algn="ctr">
              <a:defRPr sz="4600" b="1">
                <a:solidFill>
                  <a:schemeClr val="bg1"/>
                </a:solidFill>
                <a:latin typeface="Georgia" panose="02040502050405020303" pitchFamily="18" charset="0"/>
              </a:defRPr>
            </a:lvl1pPr>
          </a:lstStyle>
          <a:p>
            <a:r>
              <a:rPr lang="en-US" dirty="0"/>
              <a:t>Click to edit Master title style</a:t>
            </a:r>
          </a:p>
        </p:txBody>
      </p:sp>
      <p:pic>
        <p:nvPicPr>
          <p:cNvPr id="10" name="Picture 9" descr="A picture containing text&#10;&#10;Description automatically generated">
            <a:extLst>
              <a:ext uri="{FF2B5EF4-FFF2-40B4-BE49-F238E27FC236}">
                <a16:creationId xmlns:a16="http://schemas.microsoft.com/office/drawing/2014/main" id="{E6D9C3FE-A0E9-4024-B3B2-4855544588C6}"/>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24642" t="20428" r="28547" b="23864"/>
          <a:stretch/>
        </p:blipFill>
        <p:spPr>
          <a:xfrm>
            <a:off x="4363278" y="0"/>
            <a:ext cx="3210339" cy="3820418"/>
          </a:xfrm>
          <a:prstGeom prst="rect">
            <a:avLst/>
          </a:prstGeom>
        </p:spPr>
      </p:pic>
    </p:spTree>
    <p:extLst>
      <p:ext uri="{BB962C8B-B14F-4D97-AF65-F5344CB8AC3E}">
        <p14:creationId xmlns:p14="http://schemas.microsoft.com/office/powerpoint/2010/main" val="2772037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Commission Bod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798D0-705E-4B86-B9C9-A610737C9ADE}"/>
              </a:ext>
            </a:extLst>
          </p:cNvPr>
          <p:cNvSpPr>
            <a:spLocks noGrp="1"/>
          </p:cNvSpPr>
          <p:nvPr>
            <p:ph type="title"/>
          </p:nvPr>
        </p:nvSpPr>
        <p:spPr/>
        <p:txBody>
          <a:bodyPr>
            <a:normAutofit/>
          </a:bodyPr>
          <a:lstStyle>
            <a:lvl1pPr>
              <a:defRPr sz="4000" b="1">
                <a:solidFill>
                  <a:srgbClr val="0A2458"/>
                </a:solidFill>
                <a:latin typeface="Georgia" panose="02040502050405020303" pitchFamily="18"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EEF4FD01-63CE-4D2A-814A-58FFA52C6233}"/>
              </a:ext>
            </a:extLst>
          </p:cNvPr>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89CA638-0439-42FD-BDC4-2C531679453D}"/>
              </a:ext>
            </a:extLst>
          </p:cNvPr>
          <p:cNvSpPr>
            <a:spLocks noGrp="1"/>
          </p:cNvSpPr>
          <p:nvPr>
            <p:ph type="dt" sz="half" idx="10"/>
          </p:nvPr>
        </p:nvSpPr>
        <p:spPr/>
        <p:txBody>
          <a:bodyPr/>
          <a:lstStyle>
            <a:lvl1pPr>
              <a:defRPr>
                <a:latin typeface="Georgia" panose="02040502050405020303" pitchFamily="18" charset="0"/>
              </a:defRPr>
            </a:lvl1pPr>
          </a:lstStyle>
          <a:p>
            <a:fld id="{37C53741-66BB-46D2-A080-8B02E1E4E9EC}" type="datetimeFigureOut">
              <a:rPr lang="en-US" smtClean="0"/>
              <a:pPr/>
              <a:t>6/10/2022</a:t>
            </a:fld>
            <a:endParaRPr lang="en-US"/>
          </a:p>
        </p:txBody>
      </p:sp>
      <p:sp>
        <p:nvSpPr>
          <p:cNvPr id="5" name="Footer Placeholder 4">
            <a:extLst>
              <a:ext uri="{FF2B5EF4-FFF2-40B4-BE49-F238E27FC236}">
                <a16:creationId xmlns:a16="http://schemas.microsoft.com/office/drawing/2014/main" id="{CE67ADE1-F53B-4416-8D92-BC1E0D1C5842}"/>
              </a:ext>
            </a:extLst>
          </p:cNvPr>
          <p:cNvSpPr>
            <a:spLocks noGrp="1"/>
          </p:cNvSpPr>
          <p:nvPr>
            <p:ph type="ftr" sz="quarter" idx="11"/>
          </p:nvPr>
        </p:nvSpPr>
        <p:spPr/>
        <p:txBody>
          <a:bodyPr/>
          <a:lstStyle>
            <a:lvl1pPr>
              <a:defRPr>
                <a:latin typeface="Georgia" panose="02040502050405020303" pitchFamily="18" charset="0"/>
              </a:defRPr>
            </a:lvl1pPr>
          </a:lstStyle>
          <a:p>
            <a:endParaRPr lang="en-US" dirty="0"/>
          </a:p>
        </p:txBody>
      </p:sp>
      <p:sp>
        <p:nvSpPr>
          <p:cNvPr id="6" name="Slide Number Placeholder 5">
            <a:extLst>
              <a:ext uri="{FF2B5EF4-FFF2-40B4-BE49-F238E27FC236}">
                <a16:creationId xmlns:a16="http://schemas.microsoft.com/office/drawing/2014/main" id="{F6BE5EB0-40FB-4390-8D6B-99ACF765D72B}"/>
              </a:ext>
            </a:extLst>
          </p:cNvPr>
          <p:cNvSpPr>
            <a:spLocks noGrp="1"/>
          </p:cNvSpPr>
          <p:nvPr>
            <p:ph type="sldNum" sz="quarter" idx="12"/>
          </p:nvPr>
        </p:nvSpPr>
        <p:spPr/>
        <p:txBody>
          <a:bodyPr/>
          <a:lstStyle>
            <a:lvl1pPr>
              <a:defRPr>
                <a:latin typeface="Georgia" panose="02040502050405020303" pitchFamily="18" charset="0"/>
              </a:defRPr>
            </a:lvl1pPr>
          </a:lstStyle>
          <a:p>
            <a:fld id="{8B95652A-5C38-44E8-B8C0-A53419C14EA6}" type="slidenum">
              <a:rPr lang="en-US" smtClean="0"/>
              <a:pPr/>
              <a:t>‹#›</a:t>
            </a:fld>
            <a:endParaRPr lang="en-US"/>
          </a:p>
        </p:txBody>
      </p:sp>
      <p:pic>
        <p:nvPicPr>
          <p:cNvPr id="9" name="Picture 2" descr="Blue Gradient Background Background Gradient Imágenes por Vonnie10 |  Imágenes españoles imágenes">
            <a:extLst>
              <a:ext uri="{FF2B5EF4-FFF2-40B4-BE49-F238E27FC236}">
                <a16:creationId xmlns:a16="http://schemas.microsoft.com/office/drawing/2014/main" id="{8F5307ED-5544-4170-B996-1F737A7BAF8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723063"/>
            <a:ext cx="12192000" cy="134937"/>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Blue Gradient Background Background Gradient Imágenes por Vonnie10 |  Imágenes españoles imágenes">
            <a:extLst>
              <a:ext uri="{FF2B5EF4-FFF2-40B4-BE49-F238E27FC236}">
                <a16:creationId xmlns:a16="http://schemas.microsoft.com/office/drawing/2014/main" id="{1E6EB2D3-BEA6-4BB9-A163-E3EFFD6D94F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31347"/>
            <a:ext cx="12192000" cy="1349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91374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250E37-92CC-4651-B07C-A180A40A83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686D13-9590-4FA5-9A48-FC108A59EA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5CA619-4406-4629-8A0B-71B9314ACD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C53741-66BB-46D2-A080-8B02E1E4E9EC}" type="datetimeFigureOut">
              <a:rPr lang="en-US" smtClean="0"/>
              <a:t>6/10/2022</a:t>
            </a:fld>
            <a:endParaRPr lang="en-US"/>
          </a:p>
        </p:txBody>
      </p:sp>
      <p:sp>
        <p:nvSpPr>
          <p:cNvPr id="5" name="Footer Placeholder 4">
            <a:extLst>
              <a:ext uri="{FF2B5EF4-FFF2-40B4-BE49-F238E27FC236}">
                <a16:creationId xmlns:a16="http://schemas.microsoft.com/office/drawing/2014/main" id="{8830F6C7-015B-4DAF-869E-A02E3F5B62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6629D43-539A-401E-A2A1-CBC1894CA6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95652A-5C38-44E8-B8C0-A53419C14EA6}" type="slidenum">
              <a:rPr lang="en-US" smtClean="0"/>
              <a:t>‹#›</a:t>
            </a:fld>
            <a:endParaRPr lang="en-US"/>
          </a:p>
        </p:txBody>
      </p:sp>
    </p:spTree>
    <p:extLst>
      <p:ext uri="{BB962C8B-B14F-4D97-AF65-F5344CB8AC3E}">
        <p14:creationId xmlns:p14="http://schemas.microsoft.com/office/powerpoint/2010/main" val="3225073921"/>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3" r:id="rId3"/>
    <p:sldLayoutId id="2147483662"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Yim.Stephen@dol.gov"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mailto:Zhen.Davis@epa.go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F292EBD-B9AD-4418-B7B3-272A46F8E79C}"/>
              </a:ext>
            </a:extLst>
          </p:cNvPr>
          <p:cNvSpPr>
            <a:spLocks noGrp="1"/>
          </p:cNvSpPr>
          <p:nvPr>
            <p:ph type="body" idx="13"/>
          </p:nvPr>
        </p:nvSpPr>
        <p:spPr/>
        <p:txBody>
          <a:bodyPr>
            <a:normAutofit lnSpcReduction="10000"/>
          </a:bodyPr>
          <a:lstStyle/>
          <a:p>
            <a:r>
              <a:rPr lang="en-US" dirty="0"/>
              <a:t>Washington State AAPI Small Business Summit</a:t>
            </a:r>
          </a:p>
          <a:p>
            <a:r>
              <a:rPr lang="en-US" dirty="0"/>
              <a:t>Bellevue, Washington</a:t>
            </a:r>
          </a:p>
          <a:p>
            <a:r>
              <a:rPr lang="en-US" dirty="0"/>
              <a:t>June 11, 2022</a:t>
            </a:r>
          </a:p>
        </p:txBody>
      </p:sp>
      <p:sp>
        <p:nvSpPr>
          <p:cNvPr id="2" name="Title 1">
            <a:extLst>
              <a:ext uri="{FF2B5EF4-FFF2-40B4-BE49-F238E27FC236}">
                <a16:creationId xmlns:a16="http://schemas.microsoft.com/office/drawing/2014/main" id="{241F3A8A-91A7-43F9-A354-B76401FD5F47}"/>
              </a:ext>
            </a:extLst>
          </p:cNvPr>
          <p:cNvSpPr>
            <a:spLocks noGrp="1"/>
          </p:cNvSpPr>
          <p:nvPr>
            <p:ph type="title"/>
          </p:nvPr>
        </p:nvSpPr>
        <p:spPr/>
        <p:txBody>
          <a:bodyPr>
            <a:normAutofit/>
          </a:bodyPr>
          <a:lstStyle/>
          <a:p>
            <a:r>
              <a:rPr lang="en-US" dirty="0"/>
              <a:t>An Overview on WHIAANHPI</a:t>
            </a:r>
          </a:p>
        </p:txBody>
      </p:sp>
    </p:spTree>
    <p:extLst>
      <p:ext uri="{BB962C8B-B14F-4D97-AF65-F5344CB8AC3E}">
        <p14:creationId xmlns:p14="http://schemas.microsoft.com/office/powerpoint/2010/main" val="41558450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A6DE2-8B1E-408D-AD7D-76D95C634FD6}"/>
              </a:ext>
            </a:extLst>
          </p:cNvPr>
          <p:cNvSpPr>
            <a:spLocks noGrp="1"/>
          </p:cNvSpPr>
          <p:nvPr>
            <p:ph type="title"/>
          </p:nvPr>
        </p:nvSpPr>
        <p:spPr/>
        <p:txBody>
          <a:bodyPr/>
          <a:lstStyle/>
          <a:p>
            <a:r>
              <a:rPr lang="en-US" dirty="0"/>
              <a:t>Regional Network</a:t>
            </a:r>
          </a:p>
        </p:txBody>
      </p:sp>
      <p:sp>
        <p:nvSpPr>
          <p:cNvPr id="3" name="Content Placeholder 2">
            <a:extLst>
              <a:ext uri="{FF2B5EF4-FFF2-40B4-BE49-F238E27FC236}">
                <a16:creationId xmlns:a16="http://schemas.microsoft.com/office/drawing/2014/main" id="{30EFB76B-7C0B-4A21-9181-13B883D709C5}"/>
              </a:ext>
            </a:extLst>
          </p:cNvPr>
          <p:cNvSpPr>
            <a:spLocks noGrp="1"/>
          </p:cNvSpPr>
          <p:nvPr>
            <p:ph idx="1"/>
          </p:nvPr>
        </p:nvSpPr>
        <p:spPr>
          <a:xfrm>
            <a:off x="670420" y="1459684"/>
            <a:ext cx="9631261" cy="4966283"/>
          </a:xfrm>
        </p:spPr>
        <p:txBody>
          <a:bodyPr>
            <a:normAutofit/>
          </a:bodyPr>
          <a:lstStyle/>
          <a:p>
            <a:pPr lvl="1"/>
            <a:r>
              <a:rPr lang="en-US" dirty="0">
                <a:solidFill>
                  <a:srgbClr val="000000"/>
                </a:solidFill>
                <a:latin typeface="Helvetica" panose="020B0604020202020204" pitchFamily="34" charset="0"/>
              </a:rPr>
              <a:t>Solicits community feedback and recommendations</a:t>
            </a:r>
          </a:p>
          <a:p>
            <a:pPr lvl="1"/>
            <a:endParaRPr lang="en-US" dirty="0">
              <a:solidFill>
                <a:srgbClr val="000000"/>
              </a:solidFill>
              <a:latin typeface="Helvetica" panose="020B0604020202020204" pitchFamily="34" charset="0"/>
            </a:endParaRPr>
          </a:p>
          <a:p>
            <a:pPr lvl="1"/>
            <a:r>
              <a:rPr lang="en-US" dirty="0">
                <a:solidFill>
                  <a:srgbClr val="000000"/>
                </a:solidFill>
                <a:latin typeface="Helvetica" panose="020B0604020202020204" pitchFamily="34" charset="0"/>
              </a:rPr>
              <a:t>Assesses the capacity building needs</a:t>
            </a:r>
          </a:p>
          <a:p>
            <a:pPr lvl="1"/>
            <a:endParaRPr lang="en-US" dirty="0">
              <a:solidFill>
                <a:srgbClr val="000000"/>
              </a:solidFill>
              <a:latin typeface="Helvetica" panose="020B0604020202020204" pitchFamily="34" charset="0"/>
            </a:endParaRPr>
          </a:p>
          <a:p>
            <a:pPr lvl="1"/>
            <a:r>
              <a:rPr lang="en-US" dirty="0">
                <a:solidFill>
                  <a:srgbClr val="000000"/>
                </a:solidFill>
                <a:latin typeface="Helvetica" panose="020B0604020202020204" pitchFamily="34" charset="0"/>
              </a:rPr>
              <a:t>Explores opportunities for engagement with philanthropic organizations;</a:t>
            </a:r>
          </a:p>
          <a:p>
            <a:pPr lvl="1"/>
            <a:endParaRPr lang="en-US" dirty="0">
              <a:solidFill>
                <a:srgbClr val="000000"/>
              </a:solidFill>
              <a:latin typeface="Helvetica" panose="020B0604020202020204" pitchFamily="34" charset="0"/>
            </a:endParaRPr>
          </a:p>
          <a:p>
            <a:pPr lvl="1"/>
            <a:r>
              <a:rPr lang="en-US" dirty="0">
                <a:solidFill>
                  <a:srgbClr val="000000"/>
                </a:solidFill>
                <a:latin typeface="Helvetica" panose="020B0604020202020204" pitchFamily="34" charset="0"/>
              </a:rPr>
              <a:t>Implements the recommendations of the White House Initiative and President’s Advisory Commission on AA and NHPIs</a:t>
            </a:r>
          </a:p>
          <a:p>
            <a:pPr lvl="1"/>
            <a:endParaRPr lang="en-US" dirty="0">
              <a:solidFill>
                <a:srgbClr val="000000"/>
              </a:solidFill>
              <a:latin typeface="Helvetica" panose="020B0604020202020204" pitchFamily="34" charset="0"/>
            </a:endParaRPr>
          </a:p>
          <a:p>
            <a:pPr lvl="1"/>
            <a:r>
              <a:rPr lang="en-US" dirty="0">
                <a:solidFill>
                  <a:srgbClr val="000000"/>
                </a:solidFill>
                <a:latin typeface="Helvetica" panose="020B0604020202020204" pitchFamily="34" charset="0"/>
              </a:rPr>
              <a:t>Provides recommendations and guidance to WHIAANHPI</a:t>
            </a:r>
          </a:p>
          <a:p>
            <a:pPr lvl="1"/>
            <a:endParaRPr lang="en-US" dirty="0">
              <a:solidFill>
                <a:srgbClr val="000000"/>
              </a:solidFill>
              <a:latin typeface="Helvetica" panose="020B0604020202020204" pitchFamily="34" charset="0"/>
            </a:endParaRPr>
          </a:p>
        </p:txBody>
      </p:sp>
    </p:spTree>
    <p:extLst>
      <p:ext uri="{BB962C8B-B14F-4D97-AF65-F5344CB8AC3E}">
        <p14:creationId xmlns:p14="http://schemas.microsoft.com/office/powerpoint/2010/main" val="1742403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A6DE2-8B1E-408D-AD7D-76D95C634FD6}"/>
              </a:ext>
            </a:extLst>
          </p:cNvPr>
          <p:cNvSpPr>
            <a:spLocks noGrp="1"/>
          </p:cNvSpPr>
          <p:nvPr>
            <p:ph type="title"/>
          </p:nvPr>
        </p:nvSpPr>
        <p:spPr/>
        <p:txBody>
          <a:bodyPr/>
          <a:lstStyle/>
          <a:p>
            <a:r>
              <a:rPr lang="en-US" dirty="0"/>
              <a:t>Regional Network</a:t>
            </a:r>
          </a:p>
        </p:txBody>
      </p:sp>
      <p:sp>
        <p:nvSpPr>
          <p:cNvPr id="3" name="Content Placeholder 2">
            <a:extLst>
              <a:ext uri="{FF2B5EF4-FFF2-40B4-BE49-F238E27FC236}">
                <a16:creationId xmlns:a16="http://schemas.microsoft.com/office/drawing/2014/main" id="{30EFB76B-7C0B-4A21-9181-13B883D709C5}"/>
              </a:ext>
            </a:extLst>
          </p:cNvPr>
          <p:cNvSpPr>
            <a:spLocks noGrp="1"/>
          </p:cNvSpPr>
          <p:nvPr>
            <p:ph idx="1"/>
          </p:nvPr>
        </p:nvSpPr>
        <p:spPr>
          <a:xfrm>
            <a:off x="636864" y="1484852"/>
            <a:ext cx="9631261" cy="5108896"/>
          </a:xfrm>
        </p:spPr>
        <p:txBody>
          <a:bodyPr>
            <a:normAutofit/>
          </a:bodyPr>
          <a:lstStyle/>
          <a:p>
            <a:pPr marL="0" indent="0">
              <a:buNone/>
            </a:pPr>
            <a:r>
              <a:rPr lang="en-US" dirty="0">
                <a:solidFill>
                  <a:srgbClr val="000000"/>
                </a:solidFill>
                <a:latin typeface="Helvetica" panose="020B0604020202020204" pitchFamily="34" charset="0"/>
              </a:rPr>
              <a:t>Contact Information</a:t>
            </a:r>
          </a:p>
          <a:p>
            <a:endParaRPr lang="en-US" dirty="0">
              <a:solidFill>
                <a:srgbClr val="000000"/>
              </a:solidFill>
              <a:latin typeface="Helvetica" panose="020B0604020202020204" pitchFamily="34" charset="0"/>
            </a:endParaRPr>
          </a:p>
          <a:p>
            <a:pPr marL="0" indent="0">
              <a:buNone/>
            </a:pPr>
            <a:r>
              <a:rPr lang="en-US" dirty="0">
                <a:solidFill>
                  <a:srgbClr val="000000"/>
                </a:solidFill>
                <a:latin typeface="Helvetica" panose="020B0604020202020204" pitchFamily="34" charset="0"/>
              </a:rPr>
              <a:t>Stephen Yim, Co-Chair</a:t>
            </a:r>
          </a:p>
          <a:p>
            <a:pPr marL="0" indent="0">
              <a:buNone/>
            </a:pPr>
            <a:r>
              <a:rPr lang="en-US" dirty="0">
                <a:solidFill>
                  <a:srgbClr val="000000"/>
                </a:solidFill>
                <a:latin typeface="Helvetica" panose="020B0604020202020204" pitchFamily="34" charset="0"/>
              </a:rPr>
              <a:t>U.S. Department of Labor</a:t>
            </a:r>
          </a:p>
          <a:p>
            <a:pPr marL="0" indent="0">
              <a:buNone/>
            </a:pPr>
            <a:r>
              <a:rPr lang="en-US" dirty="0">
                <a:latin typeface="Helvetica" panose="020B0604020202020204" pitchFamily="34" charset="0"/>
                <a:hlinkClick r:id="rId3">
                  <a:extLst>
                    <a:ext uri="{A12FA001-AC4F-418D-AE19-62706E023703}">
                      <ahyp:hlinkClr xmlns:ahyp="http://schemas.microsoft.com/office/drawing/2018/hyperlinkcolor" val="tx"/>
                    </a:ext>
                  </a:extLst>
                </a:hlinkClick>
              </a:rPr>
              <a:t>Yim.Stephen@dol.gov</a:t>
            </a:r>
            <a:endParaRPr lang="en-US" dirty="0">
              <a:latin typeface="Helvetica" panose="020B0604020202020204" pitchFamily="34" charset="0"/>
            </a:endParaRPr>
          </a:p>
          <a:p>
            <a:pPr marL="0" indent="0">
              <a:buNone/>
            </a:pPr>
            <a:endParaRPr lang="en-US" dirty="0">
              <a:solidFill>
                <a:srgbClr val="000000"/>
              </a:solidFill>
              <a:latin typeface="Helvetica" panose="020B0604020202020204" pitchFamily="34" charset="0"/>
            </a:endParaRPr>
          </a:p>
          <a:p>
            <a:pPr marL="0" indent="0">
              <a:buNone/>
            </a:pPr>
            <a:r>
              <a:rPr lang="en-US" dirty="0">
                <a:solidFill>
                  <a:srgbClr val="000000"/>
                </a:solidFill>
                <a:latin typeface="Helvetica" panose="020B0604020202020204" pitchFamily="34" charset="0"/>
              </a:rPr>
              <a:t>Davis Zhen, Co-Chair</a:t>
            </a:r>
          </a:p>
          <a:p>
            <a:pPr marL="0" indent="0">
              <a:buNone/>
            </a:pPr>
            <a:r>
              <a:rPr lang="en-US" dirty="0">
                <a:solidFill>
                  <a:srgbClr val="000000"/>
                </a:solidFill>
                <a:latin typeface="Helvetica" panose="020B0604020202020204" pitchFamily="34" charset="0"/>
              </a:rPr>
              <a:t>U.S. Environmental Protection Agency</a:t>
            </a:r>
          </a:p>
          <a:p>
            <a:pPr marL="0" indent="0">
              <a:buNone/>
            </a:pPr>
            <a:r>
              <a:rPr lang="en-US" dirty="0">
                <a:latin typeface="Helvetica" panose="020B0604020202020204" pitchFamily="34" charset="0"/>
                <a:hlinkClick r:id="rId4">
                  <a:extLst>
                    <a:ext uri="{A12FA001-AC4F-418D-AE19-62706E023703}">
                      <ahyp:hlinkClr xmlns:ahyp="http://schemas.microsoft.com/office/drawing/2018/hyperlinkcolor" val="tx"/>
                    </a:ext>
                  </a:extLst>
                </a:hlinkClick>
              </a:rPr>
              <a:t>Zhen.Davis@epa.gov</a:t>
            </a:r>
            <a:r>
              <a:rPr lang="en-US" dirty="0">
                <a:latin typeface="Helvetica" panose="020B0604020202020204" pitchFamily="34" charset="0"/>
              </a:rPr>
              <a:t> </a:t>
            </a:r>
          </a:p>
        </p:txBody>
      </p:sp>
    </p:spTree>
    <p:extLst>
      <p:ext uri="{BB962C8B-B14F-4D97-AF65-F5344CB8AC3E}">
        <p14:creationId xmlns:p14="http://schemas.microsoft.com/office/powerpoint/2010/main" val="132176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A6DE2-8B1E-408D-AD7D-76D95C634FD6}"/>
              </a:ext>
            </a:extLst>
          </p:cNvPr>
          <p:cNvSpPr>
            <a:spLocks noGrp="1"/>
          </p:cNvSpPr>
          <p:nvPr>
            <p:ph type="title"/>
          </p:nvPr>
        </p:nvSpPr>
        <p:spPr/>
        <p:txBody>
          <a:bodyPr/>
          <a:lstStyle/>
          <a:p>
            <a:r>
              <a:rPr lang="en-US" dirty="0"/>
              <a:t>What is WHIAANHPI?</a:t>
            </a:r>
          </a:p>
        </p:txBody>
      </p:sp>
      <p:sp>
        <p:nvSpPr>
          <p:cNvPr id="3" name="Content Placeholder 2">
            <a:extLst>
              <a:ext uri="{FF2B5EF4-FFF2-40B4-BE49-F238E27FC236}">
                <a16:creationId xmlns:a16="http://schemas.microsoft.com/office/drawing/2014/main" id="{30EFB76B-7C0B-4A21-9181-13B883D709C5}"/>
              </a:ext>
            </a:extLst>
          </p:cNvPr>
          <p:cNvSpPr>
            <a:spLocks noGrp="1"/>
          </p:cNvSpPr>
          <p:nvPr>
            <p:ph idx="1"/>
          </p:nvPr>
        </p:nvSpPr>
        <p:spPr>
          <a:xfrm>
            <a:off x="838200" y="1825625"/>
            <a:ext cx="9631261" cy="4351338"/>
          </a:xfrm>
        </p:spPr>
        <p:txBody>
          <a:bodyPr/>
          <a:lstStyle/>
          <a:p>
            <a:r>
              <a:rPr lang="en-US" dirty="0"/>
              <a:t>White House Initiative on Asian Americans, Native Hawaiians, and Pacific Islanders</a:t>
            </a:r>
          </a:p>
          <a:p>
            <a:endParaRPr lang="en-US" dirty="0"/>
          </a:p>
          <a:p>
            <a:pPr lvl="1"/>
            <a:r>
              <a:rPr lang="en-US" dirty="0"/>
              <a:t>First established in 1999 under President Clinton</a:t>
            </a:r>
          </a:p>
          <a:p>
            <a:pPr lvl="1"/>
            <a:r>
              <a:rPr lang="en-US" dirty="0"/>
              <a:t>Continued in different iterations across administrations for over two decades</a:t>
            </a:r>
          </a:p>
          <a:p>
            <a:pPr lvl="1"/>
            <a:r>
              <a:rPr lang="en-US" dirty="0"/>
              <a:t>Reestablished by President Biden on May 28, 2021 by Executive Order (EO) 14031, “Advancing Equity, Justice, and Opportunity for Asian Americans, Native Hawaiians, and Pacific Islanders”</a:t>
            </a:r>
          </a:p>
        </p:txBody>
      </p:sp>
    </p:spTree>
    <p:extLst>
      <p:ext uri="{BB962C8B-B14F-4D97-AF65-F5344CB8AC3E}">
        <p14:creationId xmlns:p14="http://schemas.microsoft.com/office/powerpoint/2010/main" val="3294435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A6DE2-8B1E-408D-AD7D-76D95C634FD6}"/>
              </a:ext>
            </a:extLst>
          </p:cNvPr>
          <p:cNvSpPr>
            <a:spLocks noGrp="1"/>
          </p:cNvSpPr>
          <p:nvPr>
            <p:ph type="title"/>
          </p:nvPr>
        </p:nvSpPr>
        <p:spPr/>
        <p:txBody>
          <a:bodyPr/>
          <a:lstStyle/>
          <a:p>
            <a:r>
              <a:rPr lang="en-US" dirty="0"/>
              <a:t>Mission of WHIAANHPI</a:t>
            </a:r>
          </a:p>
        </p:txBody>
      </p:sp>
      <p:sp>
        <p:nvSpPr>
          <p:cNvPr id="3" name="Content Placeholder 2">
            <a:extLst>
              <a:ext uri="{FF2B5EF4-FFF2-40B4-BE49-F238E27FC236}">
                <a16:creationId xmlns:a16="http://schemas.microsoft.com/office/drawing/2014/main" id="{30EFB76B-7C0B-4A21-9181-13B883D709C5}"/>
              </a:ext>
            </a:extLst>
          </p:cNvPr>
          <p:cNvSpPr>
            <a:spLocks noGrp="1"/>
          </p:cNvSpPr>
          <p:nvPr>
            <p:ph idx="1"/>
          </p:nvPr>
        </p:nvSpPr>
        <p:spPr>
          <a:xfrm>
            <a:off x="838200" y="1605280"/>
            <a:ext cx="9631261" cy="4571683"/>
          </a:xfrm>
        </p:spPr>
        <p:txBody>
          <a:bodyPr>
            <a:normAutofit fontScale="92500" lnSpcReduction="20000"/>
          </a:bodyPr>
          <a:lstStyle/>
          <a:p>
            <a:r>
              <a:rPr lang="en-US" sz="2400" b="0" i="0" dirty="0">
                <a:solidFill>
                  <a:srgbClr val="000000"/>
                </a:solidFill>
                <a:effectLst/>
                <a:latin typeface="Helvetica" panose="020B0604020202020204" pitchFamily="34" charset="0"/>
              </a:rPr>
              <a:t>The mission of the new WHIAANHPI is to drive an ambitious, whole-of-government agenda to advance equity, justice, and opportunity for AA and NHPI communities in </a:t>
            </a:r>
            <a:r>
              <a:rPr lang="en-US" sz="2400" b="1" i="0" dirty="0">
                <a:solidFill>
                  <a:srgbClr val="000000"/>
                </a:solidFill>
                <a:effectLst/>
                <a:latin typeface="Helvetica" panose="020B0604020202020204" pitchFamily="34" charset="0"/>
              </a:rPr>
              <a:t>14 key priority areas</a:t>
            </a:r>
            <a:r>
              <a:rPr lang="en-US" sz="2400" b="0" i="0" dirty="0">
                <a:solidFill>
                  <a:srgbClr val="000000"/>
                </a:solidFill>
                <a:effectLst/>
                <a:latin typeface="Helvetica" panose="020B0604020202020204" pitchFamily="34" charset="0"/>
              </a:rPr>
              <a:t>:</a:t>
            </a:r>
          </a:p>
          <a:p>
            <a:endParaRPr lang="en-US" sz="2400" b="0" i="0" dirty="0">
              <a:solidFill>
                <a:srgbClr val="000000"/>
              </a:solidFill>
              <a:effectLst/>
              <a:latin typeface="Helvetica" panose="020B0604020202020204" pitchFamily="34" charset="0"/>
            </a:endParaRPr>
          </a:p>
          <a:p>
            <a:pPr lvl="1"/>
            <a:r>
              <a:rPr lang="en-US" b="0" i="0" dirty="0">
                <a:solidFill>
                  <a:srgbClr val="000000"/>
                </a:solidFill>
                <a:effectLst/>
                <a:latin typeface="Helvetica" panose="020B0604020202020204" pitchFamily="34" charset="0"/>
              </a:rPr>
              <a:t>Identify and eliminate any existing institutional policies or barriers within Federal programs and services</a:t>
            </a:r>
          </a:p>
          <a:p>
            <a:pPr lvl="1"/>
            <a:endParaRPr lang="en-US" b="0" i="0" dirty="0">
              <a:solidFill>
                <a:srgbClr val="000000"/>
              </a:solidFill>
              <a:effectLst/>
              <a:latin typeface="Helvetica" panose="020B0604020202020204" pitchFamily="34" charset="0"/>
            </a:endParaRPr>
          </a:p>
          <a:p>
            <a:pPr lvl="1"/>
            <a:r>
              <a:rPr lang="en-US" b="0" i="0" dirty="0">
                <a:solidFill>
                  <a:srgbClr val="000000"/>
                </a:solidFill>
                <a:effectLst/>
                <a:latin typeface="Helvetica" panose="020B0604020202020204" pitchFamily="34" charset="0"/>
              </a:rPr>
              <a:t>Improve safety, access to justice, and violence prevention</a:t>
            </a:r>
          </a:p>
          <a:p>
            <a:pPr lvl="1"/>
            <a:endParaRPr lang="en-US" dirty="0">
              <a:solidFill>
                <a:srgbClr val="000000"/>
              </a:solidFill>
              <a:latin typeface="Helvetica" panose="020B0604020202020204" pitchFamily="34" charset="0"/>
            </a:endParaRPr>
          </a:p>
          <a:p>
            <a:pPr lvl="1"/>
            <a:r>
              <a:rPr lang="en-US" b="0" i="0" dirty="0">
                <a:solidFill>
                  <a:srgbClr val="000000"/>
                </a:solidFill>
                <a:effectLst/>
                <a:latin typeface="Helvetica" panose="020B0604020202020204" pitchFamily="34" charset="0"/>
              </a:rPr>
              <a:t>Promote inclusion and belonging for AA and NHPI communities</a:t>
            </a:r>
          </a:p>
          <a:p>
            <a:pPr lvl="1"/>
            <a:endParaRPr lang="en-US" dirty="0">
              <a:solidFill>
                <a:srgbClr val="000000"/>
              </a:solidFill>
              <a:latin typeface="Helvetica" panose="020B0604020202020204" pitchFamily="34" charset="0"/>
            </a:endParaRPr>
          </a:p>
          <a:p>
            <a:pPr lvl="1"/>
            <a:r>
              <a:rPr lang="en-US" b="0" i="0" dirty="0">
                <a:solidFill>
                  <a:srgbClr val="000000"/>
                </a:solidFill>
                <a:effectLst/>
                <a:latin typeface="Helvetica" panose="020B0604020202020204" pitchFamily="34" charset="0"/>
              </a:rPr>
              <a:t>Expand the collection and use of disaggregated data at the Federal, State and local level </a:t>
            </a:r>
          </a:p>
          <a:p>
            <a:pPr lvl="1"/>
            <a:endParaRPr lang="en-US" b="0" i="0" dirty="0">
              <a:solidFill>
                <a:srgbClr val="000000"/>
              </a:solidFill>
              <a:effectLst/>
              <a:latin typeface="Helvetica" panose="020B0604020202020204" pitchFamily="34" charset="0"/>
            </a:endParaRPr>
          </a:p>
          <a:p>
            <a:pPr lvl="1"/>
            <a:r>
              <a:rPr lang="en-US" b="0" i="0" dirty="0">
                <a:solidFill>
                  <a:srgbClr val="000000"/>
                </a:solidFill>
                <a:effectLst/>
                <a:latin typeface="Helvetica" panose="020B0604020202020204" pitchFamily="34" charset="0"/>
              </a:rPr>
              <a:t>End language access and other barriers</a:t>
            </a:r>
          </a:p>
        </p:txBody>
      </p:sp>
    </p:spTree>
    <p:extLst>
      <p:ext uri="{BB962C8B-B14F-4D97-AF65-F5344CB8AC3E}">
        <p14:creationId xmlns:p14="http://schemas.microsoft.com/office/powerpoint/2010/main" val="957283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A6DE2-8B1E-408D-AD7D-76D95C634FD6}"/>
              </a:ext>
            </a:extLst>
          </p:cNvPr>
          <p:cNvSpPr>
            <a:spLocks noGrp="1"/>
          </p:cNvSpPr>
          <p:nvPr>
            <p:ph type="title"/>
          </p:nvPr>
        </p:nvSpPr>
        <p:spPr/>
        <p:txBody>
          <a:bodyPr/>
          <a:lstStyle/>
          <a:p>
            <a:r>
              <a:rPr lang="en-US" dirty="0"/>
              <a:t>Mission of WHIAANHPI</a:t>
            </a:r>
          </a:p>
        </p:txBody>
      </p:sp>
      <p:sp>
        <p:nvSpPr>
          <p:cNvPr id="3" name="Content Placeholder 2">
            <a:extLst>
              <a:ext uri="{FF2B5EF4-FFF2-40B4-BE49-F238E27FC236}">
                <a16:creationId xmlns:a16="http://schemas.microsoft.com/office/drawing/2014/main" id="{30EFB76B-7C0B-4A21-9181-13B883D709C5}"/>
              </a:ext>
            </a:extLst>
          </p:cNvPr>
          <p:cNvSpPr>
            <a:spLocks noGrp="1"/>
          </p:cNvSpPr>
          <p:nvPr>
            <p:ph idx="1"/>
          </p:nvPr>
        </p:nvSpPr>
        <p:spPr>
          <a:xfrm>
            <a:off x="838200" y="1825625"/>
            <a:ext cx="9631261" cy="4351338"/>
          </a:xfrm>
        </p:spPr>
        <p:txBody>
          <a:bodyPr>
            <a:normAutofit lnSpcReduction="10000"/>
          </a:bodyPr>
          <a:lstStyle/>
          <a:p>
            <a:pPr lvl="1"/>
            <a:r>
              <a:rPr lang="en-US" sz="2200" dirty="0">
                <a:solidFill>
                  <a:srgbClr val="000000"/>
                </a:solidFill>
                <a:latin typeface="Helvetica" panose="020B0604020202020204" pitchFamily="34" charset="0"/>
              </a:rPr>
              <a:t>I</a:t>
            </a:r>
            <a:r>
              <a:rPr lang="en-US" sz="2200" b="0" i="0" dirty="0">
                <a:solidFill>
                  <a:srgbClr val="000000"/>
                </a:solidFill>
                <a:effectLst/>
                <a:latin typeface="Helvetica" panose="020B0604020202020204" pitchFamily="34" charset="0"/>
              </a:rPr>
              <a:t>mprove health outcomes, eliminate health disparities, and expand access to quality, affordable, and culturally competent medical and mental healthcare services</a:t>
            </a:r>
          </a:p>
          <a:p>
            <a:pPr lvl="1"/>
            <a:endParaRPr lang="en-US" sz="2200" b="0" i="0" dirty="0">
              <a:solidFill>
                <a:srgbClr val="000000"/>
              </a:solidFill>
              <a:effectLst/>
              <a:latin typeface="Helvetica" panose="020B0604020202020204" pitchFamily="34" charset="0"/>
            </a:endParaRPr>
          </a:p>
          <a:p>
            <a:pPr lvl="1"/>
            <a:r>
              <a:rPr lang="en-US" dirty="0">
                <a:solidFill>
                  <a:srgbClr val="000000"/>
                </a:solidFill>
                <a:latin typeface="Helvetica" panose="020B0604020202020204" pitchFamily="34" charset="0"/>
              </a:rPr>
              <a:t>End disparities in educational outcomes for AA and NHPI youth and students of all ages, and address barriers to learning</a:t>
            </a:r>
          </a:p>
          <a:p>
            <a:pPr lvl="1"/>
            <a:endParaRPr lang="en-US" dirty="0">
              <a:solidFill>
                <a:srgbClr val="000000"/>
              </a:solidFill>
              <a:latin typeface="Helvetica" panose="020B0604020202020204" pitchFamily="34" charset="0"/>
            </a:endParaRPr>
          </a:p>
          <a:p>
            <a:pPr lvl="1"/>
            <a:r>
              <a:rPr lang="en-US" sz="2200" b="0" i="0" dirty="0">
                <a:solidFill>
                  <a:srgbClr val="000000"/>
                </a:solidFill>
                <a:effectLst/>
                <a:latin typeface="Helvetica" panose="020B0604020202020204" pitchFamily="34" charset="0"/>
              </a:rPr>
              <a:t>Address the concentration of poverty facing many AA and NHPI communities and access</a:t>
            </a:r>
          </a:p>
          <a:p>
            <a:pPr lvl="1"/>
            <a:endParaRPr lang="en-US" sz="2200" b="0" i="0" dirty="0">
              <a:solidFill>
                <a:srgbClr val="000000"/>
              </a:solidFill>
              <a:effectLst/>
              <a:latin typeface="Helvetica" panose="020B0604020202020204" pitchFamily="34" charset="0"/>
            </a:endParaRPr>
          </a:p>
          <a:p>
            <a:pPr lvl="1"/>
            <a:r>
              <a:rPr lang="en-US" sz="2200" b="0" i="0" dirty="0">
                <a:solidFill>
                  <a:srgbClr val="000000"/>
                </a:solidFill>
                <a:effectLst/>
                <a:latin typeface="Helvetica" panose="020B0604020202020204" pitchFamily="34" charset="0"/>
              </a:rPr>
              <a:t>Expand economic opportunity for AA and NHPI families, including by advancing opportunities for AA and NHPI entrepreneurs and small businesses, supporting access to jobs and workforce training</a:t>
            </a:r>
          </a:p>
          <a:p>
            <a:pPr lvl="1"/>
            <a:endParaRPr lang="en-US" sz="2200" dirty="0">
              <a:solidFill>
                <a:srgbClr val="000000"/>
              </a:solidFill>
              <a:latin typeface="Helvetica" panose="020B0604020202020204" pitchFamily="34" charset="0"/>
            </a:endParaRPr>
          </a:p>
          <a:p>
            <a:pPr lvl="1"/>
            <a:endParaRPr lang="en-US" b="0" i="0" dirty="0">
              <a:solidFill>
                <a:srgbClr val="000000"/>
              </a:solidFill>
              <a:effectLst/>
              <a:latin typeface="Helvetica" panose="020B0604020202020204" pitchFamily="34" charset="0"/>
            </a:endParaRPr>
          </a:p>
        </p:txBody>
      </p:sp>
    </p:spTree>
    <p:extLst>
      <p:ext uri="{BB962C8B-B14F-4D97-AF65-F5344CB8AC3E}">
        <p14:creationId xmlns:p14="http://schemas.microsoft.com/office/powerpoint/2010/main" val="3786979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A6DE2-8B1E-408D-AD7D-76D95C634FD6}"/>
              </a:ext>
            </a:extLst>
          </p:cNvPr>
          <p:cNvSpPr>
            <a:spLocks noGrp="1"/>
          </p:cNvSpPr>
          <p:nvPr>
            <p:ph type="title"/>
          </p:nvPr>
        </p:nvSpPr>
        <p:spPr/>
        <p:txBody>
          <a:bodyPr/>
          <a:lstStyle/>
          <a:p>
            <a:r>
              <a:rPr lang="en-US" dirty="0"/>
              <a:t>Mission of WHIAANHPI</a:t>
            </a:r>
          </a:p>
        </p:txBody>
      </p:sp>
      <p:sp>
        <p:nvSpPr>
          <p:cNvPr id="3" name="Content Placeholder 2">
            <a:extLst>
              <a:ext uri="{FF2B5EF4-FFF2-40B4-BE49-F238E27FC236}">
                <a16:creationId xmlns:a16="http://schemas.microsoft.com/office/drawing/2014/main" id="{30EFB76B-7C0B-4A21-9181-13B883D709C5}"/>
              </a:ext>
            </a:extLst>
          </p:cNvPr>
          <p:cNvSpPr>
            <a:spLocks noGrp="1"/>
          </p:cNvSpPr>
          <p:nvPr>
            <p:ph idx="1"/>
          </p:nvPr>
        </p:nvSpPr>
        <p:spPr>
          <a:xfrm>
            <a:off x="838200" y="1426128"/>
            <a:ext cx="9631261" cy="4983061"/>
          </a:xfrm>
        </p:spPr>
        <p:txBody>
          <a:bodyPr>
            <a:normAutofit lnSpcReduction="10000"/>
          </a:bodyPr>
          <a:lstStyle/>
          <a:p>
            <a:pPr lvl="1"/>
            <a:r>
              <a:rPr lang="en-US" sz="2400" b="0" i="0" dirty="0">
                <a:solidFill>
                  <a:srgbClr val="000000"/>
                </a:solidFill>
                <a:effectLst/>
                <a:latin typeface="Helvetica" panose="020B0604020202020204" pitchFamily="34" charset="0"/>
              </a:rPr>
              <a:t>Increase opportunities for civic engagement</a:t>
            </a:r>
          </a:p>
          <a:p>
            <a:pPr lvl="1"/>
            <a:endParaRPr lang="en-US" sz="2400" dirty="0">
              <a:solidFill>
                <a:srgbClr val="000000"/>
              </a:solidFill>
              <a:latin typeface="Helvetica" panose="020B0604020202020204" pitchFamily="34" charset="0"/>
            </a:endParaRPr>
          </a:p>
          <a:p>
            <a:pPr lvl="1"/>
            <a:r>
              <a:rPr lang="en-US" sz="2400" b="0" i="0" dirty="0">
                <a:solidFill>
                  <a:srgbClr val="000000"/>
                </a:solidFill>
                <a:effectLst/>
                <a:latin typeface="Helvetica" panose="020B0604020202020204" pitchFamily="34" charset="0"/>
              </a:rPr>
              <a:t>Improve the equitable allocation of Federal resources</a:t>
            </a:r>
          </a:p>
          <a:p>
            <a:pPr lvl="1"/>
            <a:endParaRPr lang="en-US" b="0" i="0" dirty="0">
              <a:solidFill>
                <a:srgbClr val="000000"/>
              </a:solidFill>
              <a:effectLst/>
              <a:latin typeface="Helvetica" panose="020B0604020202020204" pitchFamily="34" charset="0"/>
            </a:endParaRPr>
          </a:p>
          <a:p>
            <a:pPr lvl="1"/>
            <a:r>
              <a:rPr lang="en-US" dirty="0">
                <a:solidFill>
                  <a:srgbClr val="000000"/>
                </a:solidFill>
                <a:latin typeface="Helvetica" panose="020B0604020202020204" pitchFamily="34" charset="0"/>
              </a:rPr>
              <a:t>Support AA and NHPI communities in responding to and recovering from national or regional crises and public health emergencies</a:t>
            </a:r>
          </a:p>
          <a:p>
            <a:pPr lvl="1"/>
            <a:endParaRPr lang="en-US" dirty="0">
              <a:solidFill>
                <a:srgbClr val="000000"/>
              </a:solidFill>
              <a:latin typeface="Helvetica" panose="020B0604020202020204" pitchFamily="34" charset="0"/>
            </a:endParaRPr>
          </a:p>
          <a:p>
            <a:pPr lvl="1"/>
            <a:r>
              <a:rPr lang="en-US" b="0" i="0" dirty="0">
                <a:solidFill>
                  <a:srgbClr val="000000"/>
                </a:solidFill>
                <a:effectLst/>
                <a:latin typeface="Helvetica" panose="020B0604020202020204" pitchFamily="34" charset="0"/>
              </a:rPr>
              <a:t>Secure climate and environmental justice for AA and NHPI communities</a:t>
            </a:r>
          </a:p>
          <a:p>
            <a:pPr lvl="1"/>
            <a:endParaRPr lang="en-US" b="0" i="0" dirty="0">
              <a:solidFill>
                <a:srgbClr val="000000"/>
              </a:solidFill>
              <a:effectLst/>
              <a:latin typeface="Helvetica" panose="020B0604020202020204" pitchFamily="34" charset="0"/>
            </a:endParaRPr>
          </a:p>
          <a:p>
            <a:pPr lvl="1"/>
            <a:r>
              <a:rPr lang="en-US" b="0" i="0" dirty="0">
                <a:solidFill>
                  <a:srgbClr val="000000"/>
                </a:solidFill>
                <a:effectLst/>
                <a:latin typeface="Helvetica" panose="020B0604020202020204" pitchFamily="34" charset="0"/>
              </a:rPr>
              <a:t>Identify ways to foster the recruitment, career and leadership development, retention, advancement, and participation of AA and NHPI public servants</a:t>
            </a:r>
          </a:p>
        </p:txBody>
      </p:sp>
    </p:spTree>
    <p:extLst>
      <p:ext uri="{BB962C8B-B14F-4D97-AF65-F5344CB8AC3E}">
        <p14:creationId xmlns:p14="http://schemas.microsoft.com/office/powerpoint/2010/main" val="2230770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A6DE2-8B1E-408D-AD7D-76D95C634FD6}"/>
              </a:ext>
            </a:extLst>
          </p:cNvPr>
          <p:cNvSpPr>
            <a:spLocks noGrp="1"/>
          </p:cNvSpPr>
          <p:nvPr>
            <p:ph type="title"/>
          </p:nvPr>
        </p:nvSpPr>
        <p:spPr/>
        <p:txBody>
          <a:bodyPr/>
          <a:lstStyle/>
          <a:p>
            <a:r>
              <a:rPr lang="en-US" dirty="0"/>
              <a:t>Interagency Working Groups</a:t>
            </a:r>
          </a:p>
        </p:txBody>
      </p:sp>
      <p:sp>
        <p:nvSpPr>
          <p:cNvPr id="3" name="Content Placeholder 2">
            <a:extLst>
              <a:ext uri="{FF2B5EF4-FFF2-40B4-BE49-F238E27FC236}">
                <a16:creationId xmlns:a16="http://schemas.microsoft.com/office/drawing/2014/main" id="{30EFB76B-7C0B-4A21-9181-13B883D709C5}"/>
              </a:ext>
            </a:extLst>
          </p:cNvPr>
          <p:cNvSpPr>
            <a:spLocks noGrp="1"/>
          </p:cNvSpPr>
          <p:nvPr>
            <p:ph idx="1"/>
          </p:nvPr>
        </p:nvSpPr>
        <p:spPr>
          <a:xfrm>
            <a:off x="636864" y="1627464"/>
            <a:ext cx="9631261" cy="4966283"/>
          </a:xfrm>
        </p:spPr>
        <p:txBody>
          <a:bodyPr>
            <a:normAutofit/>
          </a:bodyPr>
          <a:lstStyle/>
          <a:p>
            <a:r>
              <a:rPr lang="en-US" b="0" i="0" dirty="0">
                <a:solidFill>
                  <a:srgbClr val="000000"/>
                </a:solidFill>
                <a:effectLst/>
                <a:latin typeface="Helvetica" panose="020B0604020202020204" pitchFamily="34" charset="0"/>
              </a:rPr>
              <a:t>Senior-level Executive Branch officials designated by their respective agencies to coordinate WHIAANHPI’s work across the federal government</a:t>
            </a:r>
          </a:p>
          <a:p>
            <a:endParaRPr lang="en-US" dirty="0">
              <a:solidFill>
                <a:srgbClr val="000000"/>
              </a:solidFill>
              <a:latin typeface="Helvetica" panose="020B0604020202020204" pitchFamily="34" charset="0"/>
            </a:endParaRPr>
          </a:p>
          <a:p>
            <a:pPr lvl="1"/>
            <a:r>
              <a:rPr lang="en-US" dirty="0">
                <a:solidFill>
                  <a:srgbClr val="000000"/>
                </a:solidFill>
                <a:latin typeface="Helvetica" panose="020B0604020202020204" pitchFamily="34" charset="0"/>
              </a:rPr>
              <a:t>Charged with </a:t>
            </a:r>
            <a:r>
              <a:rPr lang="en-US" u="sng" dirty="0">
                <a:solidFill>
                  <a:srgbClr val="000000"/>
                </a:solidFill>
                <a:latin typeface="Helvetica" panose="020B0604020202020204" pitchFamily="34" charset="0"/>
              </a:rPr>
              <a:t>creating and implementing strategic agency plans </a:t>
            </a:r>
            <a:r>
              <a:rPr lang="en-US" dirty="0">
                <a:solidFill>
                  <a:srgbClr val="000000"/>
                </a:solidFill>
                <a:latin typeface="Helvetica" panose="020B0604020202020204" pitchFamily="34" charset="0"/>
              </a:rPr>
              <a:t>to help increase access to federal resources</a:t>
            </a:r>
          </a:p>
          <a:p>
            <a:pPr lvl="1"/>
            <a:endParaRPr lang="en-US" dirty="0">
              <a:solidFill>
                <a:srgbClr val="000000"/>
              </a:solidFill>
              <a:latin typeface="Helvetica" panose="020B0604020202020204" pitchFamily="34" charset="0"/>
            </a:endParaRPr>
          </a:p>
          <a:p>
            <a:pPr lvl="1"/>
            <a:r>
              <a:rPr lang="en-US" dirty="0">
                <a:solidFill>
                  <a:srgbClr val="000000"/>
                </a:solidFill>
                <a:latin typeface="Helvetica" panose="020B0604020202020204" pitchFamily="34" charset="0"/>
              </a:rPr>
              <a:t>W</a:t>
            </a:r>
            <a:r>
              <a:rPr lang="en-US" b="0" i="0" dirty="0">
                <a:solidFill>
                  <a:srgbClr val="000000"/>
                </a:solidFill>
                <a:effectLst/>
                <a:latin typeface="Helvetica" panose="020B0604020202020204" pitchFamily="34" charset="0"/>
              </a:rPr>
              <a:t>orks to </a:t>
            </a:r>
            <a:r>
              <a:rPr lang="en-US" b="0" i="0" u="sng" dirty="0">
                <a:solidFill>
                  <a:srgbClr val="000000"/>
                </a:solidFill>
                <a:effectLst/>
                <a:latin typeface="Helvetica" panose="020B0604020202020204" pitchFamily="34" charset="0"/>
              </a:rPr>
              <a:t>advance equity, justice, and opportunity</a:t>
            </a:r>
            <a:r>
              <a:rPr lang="en-US" b="0" i="0" dirty="0">
                <a:solidFill>
                  <a:srgbClr val="000000"/>
                </a:solidFill>
                <a:effectLst/>
                <a:latin typeface="Helvetica" panose="020B0604020202020204" pitchFamily="34" charset="0"/>
              </a:rPr>
              <a:t> for AA and NHPI communities</a:t>
            </a:r>
          </a:p>
          <a:p>
            <a:pPr lvl="1"/>
            <a:endParaRPr lang="en-US" dirty="0">
              <a:solidFill>
                <a:srgbClr val="000000"/>
              </a:solidFill>
              <a:latin typeface="Helvetica" panose="020B0604020202020204" pitchFamily="34" charset="0"/>
            </a:endParaRPr>
          </a:p>
        </p:txBody>
      </p:sp>
    </p:spTree>
    <p:extLst>
      <p:ext uri="{BB962C8B-B14F-4D97-AF65-F5344CB8AC3E}">
        <p14:creationId xmlns:p14="http://schemas.microsoft.com/office/powerpoint/2010/main" val="1402177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A6DE2-8B1E-408D-AD7D-76D95C634FD6}"/>
              </a:ext>
            </a:extLst>
          </p:cNvPr>
          <p:cNvSpPr>
            <a:spLocks noGrp="1"/>
          </p:cNvSpPr>
          <p:nvPr>
            <p:ph type="title"/>
          </p:nvPr>
        </p:nvSpPr>
        <p:spPr/>
        <p:txBody>
          <a:bodyPr/>
          <a:lstStyle/>
          <a:p>
            <a:r>
              <a:rPr lang="en-US" dirty="0"/>
              <a:t>Regional Network</a:t>
            </a:r>
          </a:p>
        </p:txBody>
      </p:sp>
      <p:sp>
        <p:nvSpPr>
          <p:cNvPr id="3" name="Content Placeholder 2">
            <a:extLst>
              <a:ext uri="{FF2B5EF4-FFF2-40B4-BE49-F238E27FC236}">
                <a16:creationId xmlns:a16="http://schemas.microsoft.com/office/drawing/2014/main" id="{30EFB76B-7C0B-4A21-9181-13B883D709C5}"/>
              </a:ext>
            </a:extLst>
          </p:cNvPr>
          <p:cNvSpPr>
            <a:spLocks noGrp="1"/>
          </p:cNvSpPr>
          <p:nvPr>
            <p:ph idx="1"/>
          </p:nvPr>
        </p:nvSpPr>
        <p:spPr>
          <a:xfrm>
            <a:off x="636864" y="1627464"/>
            <a:ext cx="9631261" cy="4966283"/>
          </a:xfrm>
        </p:spPr>
        <p:txBody>
          <a:bodyPr>
            <a:normAutofit/>
          </a:bodyPr>
          <a:lstStyle/>
          <a:p>
            <a:r>
              <a:rPr lang="en-US" dirty="0">
                <a:solidFill>
                  <a:srgbClr val="000000"/>
                </a:solidFill>
                <a:latin typeface="Helvetica" panose="020B0604020202020204" pitchFamily="34" charset="0"/>
              </a:rPr>
              <a:t>Comprised of over 400 federal officials based in the 10 federal regions nationwide</a:t>
            </a:r>
          </a:p>
          <a:p>
            <a:endParaRPr lang="en-US" dirty="0">
              <a:solidFill>
                <a:srgbClr val="000000"/>
              </a:solidFill>
              <a:latin typeface="Helvetica" panose="020B0604020202020204" pitchFamily="34" charset="0"/>
            </a:endParaRPr>
          </a:p>
          <a:p>
            <a:r>
              <a:rPr lang="en-US" dirty="0">
                <a:solidFill>
                  <a:srgbClr val="000000"/>
                </a:solidFill>
                <a:latin typeface="Helvetica" panose="020B0604020202020204" pitchFamily="34" charset="0"/>
              </a:rPr>
              <a:t>First created under the Obama Administration in 2013</a:t>
            </a:r>
          </a:p>
          <a:p>
            <a:endParaRPr lang="en-US" dirty="0">
              <a:solidFill>
                <a:srgbClr val="000000"/>
              </a:solidFill>
              <a:latin typeface="Helvetica" panose="020B0604020202020204" pitchFamily="34" charset="0"/>
            </a:endParaRPr>
          </a:p>
          <a:p>
            <a:r>
              <a:rPr lang="en-US" dirty="0">
                <a:solidFill>
                  <a:srgbClr val="000000"/>
                </a:solidFill>
                <a:latin typeface="Helvetica" panose="020B0604020202020204" pitchFamily="34" charset="0"/>
              </a:rPr>
              <a:t>Tasked with coordinating outreach efforts and serving as a resource to connect AA and NHPI community stakeholders with federal resources</a:t>
            </a:r>
          </a:p>
        </p:txBody>
      </p:sp>
    </p:spTree>
    <p:extLst>
      <p:ext uri="{BB962C8B-B14F-4D97-AF65-F5344CB8AC3E}">
        <p14:creationId xmlns:p14="http://schemas.microsoft.com/office/powerpoint/2010/main" val="3070878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A6DE2-8B1E-408D-AD7D-76D95C634FD6}"/>
              </a:ext>
            </a:extLst>
          </p:cNvPr>
          <p:cNvSpPr>
            <a:spLocks noGrp="1"/>
          </p:cNvSpPr>
          <p:nvPr>
            <p:ph type="title"/>
          </p:nvPr>
        </p:nvSpPr>
        <p:spPr/>
        <p:txBody>
          <a:bodyPr/>
          <a:lstStyle/>
          <a:p>
            <a:r>
              <a:rPr lang="en-US" dirty="0"/>
              <a:t>Regional Network</a:t>
            </a:r>
          </a:p>
        </p:txBody>
      </p:sp>
      <p:pic>
        <p:nvPicPr>
          <p:cNvPr id="5" name="Content Placeholder 4">
            <a:extLst>
              <a:ext uri="{FF2B5EF4-FFF2-40B4-BE49-F238E27FC236}">
                <a16:creationId xmlns:a16="http://schemas.microsoft.com/office/drawing/2014/main" id="{6CC40590-AA8B-43CF-B161-18F3039E0077}"/>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333850" y="1297637"/>
            <a:ext cx="8833607" cy="5456230"/>
          </a:xfrm>
        </p:spPr>
      </p:pic>
    </p:spTree>
    <p:extLst>
      <p:ext uri="{BB962C8B-B14F-4D97-AF65-F5344CB8AC3E}">
        <p14:creationId xmlns:p14="http://schemas.microsoft.com/office/powerpoint/2010/main" val="2848138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A6DE2-8B1E-408D-AD7D-76D95C634FD6}"/>
              </a:ext>
            </a:extLst>
          </p:cNvPr>
          <p:cNvSpPr>
            <a:spLocks noGrp="1"/>
          </p:cNvSpPr>
          <p:nvPr>
            <p:ph type="title"/>
          </p:nvPr>
        </p:nvSpPr>
        <p:spPr/>
        <p:txBody>
          <a:bodyPr/>
          <a:lstStyle/>
          <a:p>
            <a:r>
              <a:rPr lang="en-US" dirty="0"/>
              <a:t>Regional Network</a:t>
            </a:r>
          </a:p>
        </p:txBody>
      </p:sp>
      <p:sp>
        <p:nvSpPr>
          <p:cNvPr id="3" name="Content Placeholder 2">
            <a:extLst>
              <a:ext uri="{FF2B5EF4-FFF2-40B4-BE49-F238E27FC236}">
                <a16:creationId xmlns:a16="http://schemas.microsoft.com/office/drawing/2014/main" id="{30EFB76B-7C0B-4A21-9181-13B883D709C5}"/>
              </a:ext>
            </a:extLst>
          </p:cNvPr>
          <p:cNvSpPr>
            <a:spLocks noGrp="1"/>
          </p:cNvSpPr>
          <p:nvPr>
            <p:ph idx="1"/>
          </p:nvPr>
        </p:nvSpPr>
        <p:spPr>
          <a:xfrm>
            <a:off x="636864" y="1484852"/>
            <a:ext cx="9631261" cy="5108896"/>
          </a:xfrm>
        </p:spPr>
        <p:txBody>
          <a:bodyPr>
            <a:normAutofit/>
          </a:bodyPr>
          <a:lstStyle/>
          <a:p>
            <a:pPr lvl="1"/>
            <a:r>
              <a:rPr lang="en-US" dirty="0">
                <a:solidFill>
                  <a:srgbClr val="000000"/>
                </a:solidFill>
                <a:latin typeface="Helvetica" panose="020B0604020202020204" pitchFamily="34" charset="0"/>
              </a:rPr>
              <a:t>Coordinates community roundtables, events, and technical assistance</a:t>
            </a:r>
          </a:p>
          <a:p>
            <a:pPr lvl="1"/>
            <a:endParaRPr lang="en-US" dirty="0">
              <a:solidFill>
                <a:srgbClr val="000000"/>
              </a:solidFill>
              <a:latin typeface="Helvetica" panose="020B0604020202020204" pitchFamily="34" charset="0"/>
            </a:endParaRPr>
          </a:p>
          <a:p>
            <a:pPr lvl="1"/>
            <a:r>
              <a:rPr lang="en-US" dirty="0">
                <a:solidFill>
                  <a:srgbClr val="000000"/>
                </a:solidFill>
                <a:latin typeface="Helvetica" panose="020B0604020202020204" pitchFamily="34" charset="0"/>
              </a:rPr>
              <a:t>Shares best practices and challenges </a:t>
            </a:r>
          </a:p>
          <a:p>
            <a:pPr lvl="1"/>
            <a:endParaRPr lang="en-US" dirty="0">
              <a:solidFill>
                <a:srgbClr val="000000"/>
              </a:solidFill>
              <a:latin typeface="Helvetica" panose="020B0604020202020204" pitchFamily="34" charset="0"/>
            </a:endParaRPr>
          </a:p>
          <a:p>
            <a:pPr lvl="1"/>
            <a:r>
              <a:rPr lang="en-US" dirty="0">
                <a:solidFill>
                  <a:srgbClr val="000000"/>
                </a:solidFill>
                <a:latin typeface="Helvetica" panose="020B0604020202020204" pitchFamily="34" charset="0"/>
              </a:rPr>
              <a:t>Builds relationships</a:t>
            </a:r>
          </a:p>
          <a:p>
            <a:pPr lvl="1"/>
            <a:endParaRPr lang="en-US" dirty="0">
              <a:solidFill>
                <a:srgbClr val="000000"/>
              </a:solidFill>
              <a:latin typeface="Helvetica" panose="020B0604020202020204" pitchFamily="34" charset="0"/>
            </a:endParaRPr>
          </a:p>
          <a:p>
            <a:pPr lvl="1"/>
            <a:r>
              <a:rPr lang="en-US" dirty="0">
                <a:solidFill>
                  <a:srgbClr val="000000"/>
                </a:solidFill>
                <a:latin typeface="Helvetica" panose="020B0604020202020204" pitchFamily="34" charset="0"/>
              </a:rPr>
              <a:t>Collaborates with state and local AA and NHPI commissions and elected officials;</a:t>
            </a:r>
          </a:p>
          <a:p>
            <a:pPr lvl="1"/>
            <a:endParaRPr lang="en-US" dirty="0">
              <a:solidFill>
                <a:srgbClr val="000000"/>
              </a:solidFill>
              <a:latin typeface="Helvetica" panose="020B0604020202020204" pitchFamily="34" charset="0"/>
            </a:endParaRPr>
          </a:p>
          <a:p>
            <a:pPr lvl="1"/>
            <a:r>
              <a:rPr lang="en-US" dirty="0">
                <a:solidFill>
                  <a:srgbClr val="000000"/>
                </a:solidFill>
                <a:latin typeface="Helvetica" panose="020B0604020202020204" pitchFamily="34" charset="0"/>
              </a:rPr>
              <a:t>Shares information about federal resources, programs, and employment opportunities;</a:t>
            </a:r>
          </a:p>
          <a:p>
            <a:pPr lvl="1"/>
            <a:endParaRPr lang="en-US" dirty="0">
              <a:solidFill>
                <a:srgbClr val="000000"/>
              </a:solidFill>
              <a:latin typeface="Helvetica" panose="020B0604020202020204" pitchFamily="34" charset="0"/>
            </a:endParaRPr>
          </a:p>
        </p:txBody>
      </p:sp>
    </p:spTree>
    <p:extLst>
      <p:ext uri="{BB962C8B-B14F-4D97-AF65-F5344CB8AC3E}">
        <p14:creationId xmlns:p14="http://schemas.microsoft.com/office/powerpoint/2010/main" val="40319780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CB76C37D4EF94A90CF5298B0766B44" ma:contentTypeVersion="9" ma:contentTypeDescription="Create a new document." ma:contentTypeScope="" ma:versionID="18201e5d8985c3d54707084f948c855e">
  <xsd:schema xmlns:xsd="http://www.w3.org/2001/XMLSchema" xmlns:xs="http://www.w3.org/2001/XMLSchema" xmlns:p="http://schemas.microsoft.com/office/2006/metadata/properties" xmlns:ns2="8bbe8005-d6c1-4175-aee3-742cf3b34786" xmlns:ns3="15da078d-0264-41af-95f8-2fad7ecca952" targetNamespace="http://schemas.microsoft.com/office/2006/metadata/properties" ma:root="true" ma:fieldsID="53b7700a786ee92028e98f5c1da2a055" ns2:_="" ns3:_="">
    <xsd:import namespace="8bbe8005-d6c1-4175-aee3-742cf3b34786"/>
    <xsd:import namespace="15da078d-0264-41af-95f8-2fad7ecca95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3:SharedWithUsers" minOccurs="0"/>
                <xsd:element ref="ns3:SharedWithDetail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be8005-d6c1-4175-aee3-742cf3b3478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5da078d-0264-41af-95f8-2fad7ecca952"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B502BC0-0190-4043-A38B-E8EC70AA45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be8005-d6c1-4175-aee3-742cf3b34786"/>
    <ds:schemaRef ds:uri="15da078d-0264-41af-95f8-2fad7ecca95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0BD6971-9587-4C46-9C03-BED1C7213FD2}">
  <ds:schemaRefs>
    <ds:schemaRef ds:uri="http://schemas.microsoft.com/sharepoint/v3/contenttype/forms"/>
  </ds:schemaRefs>
</ds:datastoreItem>
</file>

<file path=customXml/itemProps3.xml><?xml version="1.0" encoding="utf-8"?>
<ds:datastoreItem xmlns:ds="http://schemas.openxmlformats.org/officeDocument/2006/customXml" ds:itemID="{E68BF7E7-7FB8-42A7-BDD2-4FCA250FBBEE}">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4619</TotalTime>
  <Words>984</Words>
  <Application>Microsoft Office PowerPoint</Application>
  <PresentationFormat>Widescreen</PresentationFormat>
  <Paragraphs>110</Paragraphs>
  <Slides>11</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Calibri</vt:lpstr>
      <vt:lpstr>Calibri Light</vt:lpstr>
      <vt:lpstr>Courier New</vt:lpstr>
      <vt:lpstr>Georgia</vt:lpstr>
      <vt:lpstr>Helvetica</vt:lpstr>
      <vt:lpstr>Times New Roman</vt:lpstr>
      <vt:lpstr>Wingdings</vt:lpstr>
      <vt:lpstr>Office Theme</vt:lpstr>
      <vt:lpstr>An Overview on WHIAANHPI</vt:lpstr>
      <vt:lpstr>What is WHIAANHPI?</vt:lpstr>
      <vt:lpstr>Mission of WHIAANHPI</vt:lpstr>
      <vt:lpstr>Mission of WHIAANHPI</vt:lpstr>
      <vt:lpstr>Mission of WHIAANHPI</vt:lpstr>
      <vt:lpstr>Interagency Working Groups</vt:lpstr>
      <vt:lpstr>Regional Network</vt:lpstr>
      <vt:lpstr>Regional Network</vt:lpstr>
      <vt:lpstr>Regional Network</vt:lpstr>
      <vt:lpstr>Regional Network</vt:lpstr>
      <vt:lpstr>Regional Network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dc:creator>
  <cp:lastModifiedBy>Zhen, Davis</cp:lastModifiedBy>
  <cp:revision>22</cp:revision>
  <dcterms:created xsi:type="dcterms:W3CDTF">2022-01-21T15:14:34Z</dcterms:created>
  <dcterms:modified xsi:type="dcterms:W3CDTF">2022-06-10T22:21:07Z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0x01010056CB76C37D4EF94A90CF5298B0766B44</vt:lpwstr>
  </property>
</Properties>
</file>