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306" r:id="rId3"/>
    <p:sldId id="715" r:id="rId4"/>
    <p:sldId id="707" r:id="rId5"/>
    <p:sldId id="305" r:id="rId6"/>
    <p:sldId id="719" r:id="rId7"/>
    <p:sldId id="718" r:id="rId8"/>
    <p:sldId id="295" r:id="rId9"/>
    <p:sldId id="714" r:id="rId10"/>
    <p:sldId id="324" r:id="rId11"/>
    <p:sldId id="698" r:id="rId12"/>
    <p:sldId id="710" r:id="rId13"/>
    <p:sldId id="711" r:id="rId14"/>
    <p:sldId id="717" r:id="rId15"/>
    <p:sldId id="716" r:id="rId16"/>
    <p:sldId id="29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006600"/>
    <a:srgbClr val="CC0000"/>
    <a:srgbClr val="002E6D"/>
    <a:srgbClr val="4473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10B987-C6EC-46DB-938D-93614F3E6BBA}" v="32" dt="2022-06-10T18:24:28.9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73" autoAdjust="0"/>
    <p:restoredTop sz="94660"/>
  </p:normalViewPr>
  <p:slideViewPr>
    <p:cSldViewPr snapToGrid="0">
      <p:cViewPr varScale="1">
        <p:scale>
          <a:sx n="106" d="100"/>
          <a:sy n="106" d="100"/>
        </p:scale>
        <p:origin x="120" y="198"/>
      </p:cViewPr>
      <p:guideLst/>
    </p:cSldViewPr>
  </p:slideViewPr>
  <p:notesTextViewPr>
    <p:cViewPr>
      <p:scale>
        <a:sx n="3" d="2"/>
        <a:sy n="3" d="2"/>
      </p:scale>
      <p:origin x="0" y="0"/>
    </p:cViewPr>
  </p:notesTextViewPr>
  <p:sorterViewPr>
    <p:cViewPr varScale="1">
      <p:scale>
        <a:sx n="100" d="100"/>
        <a:sy n="100" d="100"/>
      </p:scale>
      <p:origin x="0" y="-1488"/>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slin, John F." userId="314e7167-2cb9-49a1-acdc-93d4338e3fa2" providerId="ADAL" clId="{5410B987-C6EC-46DB-938D-93614F3E6BBA}"/>
    <pc:docChg chg="undo custSel addSld delSld modSld sldOrd">
      <pc:chgData name="Brislin, John F." userId="314e7167-2cb9-49a1-acdc-93d4338e3fa2" providerId="ADAL" clId="{5410B987-C6EC-46DB-938D-93614F3E6BBA}" dt="2022-06-10T18:24:46.860" v="1008" actId="1582"/>
      <pc:docMkLst>
        <pc:docMk/>
      </pc:docMkLst>
      <pc:sldChg chg="modSp add mod">
        <pc:chgData name="Brislin, John F." userId="314e7167-2cb9-49a1-acdc-93d4338e3fa2" providerId="ADAL" clId="{5410B987-C6EC-46DB-938D-93614F3E6BBA}" dt="2022-06-10T18:23:10.519" v="973" actId="6549"/>
        <pc:sldMkLst>
          <pc:docMk/>
          <pc:sldMk cId="1906309284" sldId="257"/>
        </pc:sldMkLst>
        <pc:spChg chg="mod">
          <ac:chgData name="Brislin, John F." userId="314e7167-2cb9-49a1-acdc-93d4338e3fa2" providerId="ADAL" clId="{5410B987-C6EC-46DB-938D-93614F3E6BBA}" dt="2022-06-10T18:23:10.519" v="973" actId="6549"/>
          <ac:spMkLst>
            <pc:docMk/>
            <pc:sldMk cId="1906309284" sldId="257"/>
            <ac:spMk id="6" creationId="{7A6EA36E-5114-4A58-AEDE-7B8043CB96FA}"/>
          </ac:spMkLst>
        </pc:spChg>
      </pc:sldChg>
      <pc:sldChg chg="ord">
        <pc:chgData name="Brislin, John F." userId="314e7167-2cb9-49a1-acdc-93d4338e3fa2" providerId="ADAL" clId="{5410B987-C6EC-46DB-938D-93614F3E6BBA}" dt="2022-06-10T18:19:37.703" v="955"/>
        <pc:sldMkLst>
          <pc:docMk/>
          <pc:sldMk cId="4200858160" sldId="295"/>
        </pc:sldMkLst>
      </pc:sldChg>
      <pc:sldChg chg="add">
        <pc:chgData name="Brislin, John F." userId="314e7167-2cb9-49a1-acdc-93d4338e3fa2" providerId="ADAL" clId="{5410B987-C6EC-46DB-938D-93614F3E6BBA}" dt="2022-06-10T18:03:48.648" v="883"/>
        <pc:sldMkLst>
          <pc:docMk/>
          <pc:sldMk cId="1113246892" sldId="305"/>
        </pc:sldMkLst>
      </pc:sldChg>
      <pc:sldChg chg="del">
        <pc:chgData name="Brislin, John F." userId="314e7167-2cb9-49a1-acdc-93d4338e3fa2" providerId="ADAL" clId="{5410B987-C6EC-46DB-938D-93614F3E6BBA}" dt="2022-06-10T18:03:44.990" v="882" actId="2696"/>
        <pc:sldMkLst>
          <pc:docMk/>
          <pc:sldMk cId="2561059292" sldId="305"/>
        </pc:sldMkLst>
      </pc:sldChg>
      <pc:sldChg chg="del">
        <pc:chgData name="Brislin, John F." userId="314e7167-2cb9-49a1-acdc-93d4338e3fa2" providerId="ADAL" clId="{5410B987-C6EC-46DB-938D-93614F3E6BBA}" dt="2022-06-10T18:03:44.990" v="882" actId="2696"/>
        <pc:sldMkLst>
          <pc:docMk/>
          <pc:sldMk cId="3941990708" sldId="306"/>
        </pc:sldMkLst>
      </pc:sldChg>
      <pc:sldChg chg="add ord">
        <pc:chgData name="Brislin, John F." userId="314e7167-2cb9-49a1-acdc-93d4338e3fa2" providerId="ADAL" clId="{5410B987-C6EC-46DB-938D-93614F3E6BBA}" dt="2022-06-10T18:21:30.731" v="968"/>
        <pc:sldMkLst>
          <pc:docMk/>
          <pc:sldMk cId="3948808894" sldId="306"/>
        </pc:sldMkLst>
      </pc:sldChg>
      <pc:sldChg chg="addSp delSp modSp add del mod">
        <pc:chgData name="Brislin, John F." userId="314e7167-2cb9-49a1-acdc-93d4338e3fa2" providerId="ADAL" clId="{5410B987-C6EC-46DB-938D-93614F3E6BBA}" dt="2022-06-10T17:49:52.918" v="666" actId="47"/>
        <pc:sldMkLst>
          <pc:docMk/>
          <pc:sldMk cId="960080622" sldId="322"/>
        </pc:sldMkLst>
        <pc:spChg chg="del">
          <ac:chgData name="Brislin, John F." userId="314e7167-2cb9-49a1-acdc-93d4338e3fa2" providerId="ADAL" clId="{5410B987-C6EC-46DB-938D-93614F3E6BBA}" dt="2022-06-10T17:42:09.908" v="453" actId="21"/>
          <ac:spMkLst>
            <pc:docMk/>
            <pc:sldMk cId="960080622" sldId="322"/>
            <ac:spMk id="7" creationId="{61E476C7-6B1E-45D2-9D0B-5B40D71A2093}"/>
          </ac:spMkLst>
        </pc:spChg>
        <pc:spChg chg="add del mod">
          <ac:chgData name="Brislin, John F." userId="314e7167-2cb9-49a1-acdc-93d4338e3fa2" providerId="ADAL" clId="{5410B987-C6EC-46DB-938D-93614F3E6BBA}" dt="2022-06-10T17:49:49.104" v="665" actId="27636"/>
          <ac:spMkLst>
            <pc:docMk/>
            <pc:sldMk cId="960080622" sldId="322"/>
            <ac:spMk id="8" creationId="{054A19E8-6684-43F0-9F4A-DFB0DA331EC6}"/>
          </ac:spMkLst>
        </pc:spChg>
        <pc:spChg chg="add mod">
          <ac:chgData name="Brislin, John F." userId="314e7167-2cb9-49a1-acdc-93d4338e3fa2" providerId="ADAL" clId="{5410B987-C6EC-46DB-938D-93614F3E6BBA}" dt="2022-06-10T17:42:09.908" v="453" actId="21"/>
          <ac:spMkLst>
            <pc:docMk/>
            <pc:sldMk cId="960080622" sldId="322"/>
            <ac:spMk id="9" creationId="{181AB178-032F-41EC-B640-8AD2C9DAB72D}"/>
          </ac:spMkLst>
        </pc:spChg>
      </pc:sldChg>
      <pc:sldChg chg="modSp mod">
        <pc:chgData name="Brislin, John F." userId="314e7167-2cb9-49a1-acdc-93d4338e3fa2" providerId="ADAL" clId="{5410B987-C6EC-46DB-938D-93614F3E6BBA}" dt="2022-06-10T17:52:26.999" v="695"/>
        <pc:sldMkLst>
          <pc:docMk/>
          <pc:sldMk cId="1821958794" sldId="698"/>
        </pc:sldMkLst>
        <pc:spChg chg="mod">
          <ac:chgData name="Brislin, John F." userId="314e7167-2cb9-49a1-acdc-93d4338e3fa2" providerId="ADAL" clId="{5410B987-C6EC-46DB-938D-93614F3E6BBA}" dt="2022-06-10T17:06:57.239" v="121" actId="1076"/>
          <ac:spMkLst>
            <pc:docMk/>
            <pc:sldMk cId="1821958794" sldId="698"/>
            <ac:spMk id="5" creationId="{1A762603-EF1A-4407-AC0A-FF51BED9693C}"/>
          </ac:spMkLst>
        </pc:spChg>
        <pc:spChg chg="mod">
          <ac:chgData name="Brislin, John F." userId="314e7167-2cb9-49a1-acdc-93d4338e3fa2" providerId="ADAL" clId="{5410B987-C6EC-46DB-938D-93614F3E6BBA}" dt="2022-06-10T17:52:26.999" v="695"/>
          <ac:spMkLst>
            <pc:docMk/>
            <pc:sldMk cId="1821958794" sldId="698"/>
            <ac:spMk id="6" creationId="{515FC9D8-6362-4373-B021-9618F3FDA568}"/>
          </ac:spMkLst>
        </pc:spChg>
        <pc:spChg chg="mod">
          <ac:chgData name="Brislin, John F." userId="314e7167-2cb9-49a1-acdc-93d4338e3fa2" providerId="ADAL" clId="{5410B987-C6EC-46DB-938D-93614F3E6BBA}" dt="2022-06-10T17:07:37.712" v="137" actId="6549"/>
          <ac:spMkLst>
            <pc:docMk/>
            <pc:sldMk cId="1821958794" sldId="698"/>
            <ac:spMk id="8" creationId="{ED490CC9-2710-42A9-AC71-2EA13201DDA5}"/>
          </ac:spMkLst>
        </pc:spChg>
      </pc:sldChg>
      <pc:sldChg chg="del ord">
        <pc:chgData name="Brislin, John F." userId="314e7167-2cb9-49a1-acdc-93d4338e3fa2" providerId="ADAL" clId="{5410B987-C6EC-46DB-938D-93614F3E6BBA}" dt="2022-06-10T18:03:44.990" v="882" actId="2696"/>
        <pc:sldMkLst>
          <pc:docMk/>
          <pc:sldMk cId="472984991" sldId="707"/>
        </pc:sldMkLst>
      </pc:sldChg>
      <pc:sldChg chg="modSp add mod">
        <pc:chgData name="Brislin, John F." userId="314e7167-2cb9-49a1-acdc-93d4338e3fa2" providerId="ADAL" clId="{5410B987-C6EC-46DB-938D-93614F3E6BBA}" dt="2022-06-10T18:24:28.954" v="1006" actId="1076"/>
        <pc:sldMkLst>
          <pc:docMk/>
          <pc:sldMk cId="1697632041" sldId="707"/>
        </pc:sldMkLst>
        <pc:picChg chg="mod">
          <ac:chgData name="Brislin, John F." userId="314e7167-2cb9-49a1-acdc-93d4338e3fa2" providerId="ADAL" clId="{5410B987-C6EC-46DB-938D-93614F3E6BBA}" dt="2022-06-10T18:23:57.021" v="993" actId="1076"/>
          <ac:picMkLst>
            <pc:docMk/>
            <pc:sldMk cId="1697632041" sldId="707"/>
            <ac:picMk id="8" creationId="{946335C7-29CF-4A98-B62C-A780D6B90FE9}"/>
          </ac:picMkLst>
        </pc:picChg>
        <pc:picChg chg="mod">
          <ac:chgData name="Brislin, John F." userId="314e7167-2cb9-49a1-acdc-93d4338e3fa2" providerId="ADAL" clId="{5410B987-C6EC-46DB-938D-93614F3E6BBA}" dt="2022-06-10T18:23:51.344" v="990" actId="1076"/>
          <ac:picMkLst>
            <pc:docMk/>
            <pc:sldMk cId="1697632041" sldId="707"/>
            <ac:picMk id="9" creationId="{5553CBD7-DC52-4AFC-B116-5AD36ACF1D96}"/>
          </ac:picMkLst>
        </pc:picChg>
        <pc:picChg chg="mod">
          <ac:chgData name="Brislin, John F." userId="314e7167-2cb9-49a1-acdc-93d4338e3fa2" providerId="ADAL" clId="{5410B987-C6EC-46DB-938D-93614F3E6BBA}" dt="2022-06-10T18:23:54.223" v="992" actId="1076"/>
          <ac:picMkLst>
            <pc:docMk/>
            <pc:sldMk cId="1697632041" sldId="707"/>
            <ac:picMk id="10" creationId="{CC110BB6-F67F-40CD-9181-0874C7390E46}"/>
          </ac:picMkLst>
        </pc:picChg>
        <pc:picChg chg="mod">
          <ac:chgData name="Brislin, John F." userId="314e7167-2cb9-49a1-acdc-93d4338e3fa2" providerId="ADAL" clId="{5410B987-C6EC-46DB-938D-93614F3E6BBA}" dt="2022-06-10T18:24:12.378" v="1002" actId="1076"/>
          <ac:picMkLst>
            <pc:docMk/>
            <pc:sldMk cId="1697632041" sldId="707"/>
            <ac:picMk id="11" creationId="{A7A0B9BC-F77E-4864-A676-06F3F7FA7A5F}"/>
          </ac:picMkLst>
        </pc:picChg>
        <pc:picChg chg="mod">
          <ac:chgData name="Brislin, John F." userId="314e7167-2cb9-49a1-acdc-93d4338e3fa2" providerId="ADAL" clId="{5410B987-C6EC-46DB-938D-93614F3E6BBA}" dt="2022-06-10T18:24:02.134" v="995" actId="1076"/>
          <ac:picMkLst>
            <pc:docMk/>
            <pc:sldMk cId="1697632041" sldId="707"/>
            <ac:picMk id="12" creationId="{D0DB087C-B2AE-4FAB-A94E-3788C8A6DB69}"/>
          </ac:picMkLst>
        </pc:picChg>
        <pc:picChg chg="mod">
          <ac:chgData name="Brislin, John F." userId="314e7167-2cb9-49a1-acdc-93d4338e3fa2" providerId="ADAL" clId="{5410B987-C6EC-46DB-938D-93614F3E6BBA}" dt="2022-06-10T18:24:17.261" v="1003" actId="1076"/>
          <ac:picMkLst>
            <pc:docMk/>
            <pc:sldMk cId="1697632041" sldId="707"/>
            <ac:picMk id="13" creationId="{9489C538-DF31-4D02-8BC3-093B365A263E}"/>
          </ac:picMkLst>
        </pc:picChg>
        <pc:picChg chg="mod">
          <ac:chgData name="Brislin, John F." userId="314e7167-2cb9-49a1-acdc-93d4338e3fa2" providerId="ADAL" clId="{5410B987-C6EC-46DB-938D-93614F3E6BBA}" dt="2022-06-10T18:24:28.954" v="1006" actId="1076"/>
          <ac:picMkLst>
            <pc:docMk/>
            <pc:sldMk cId="1697632041" sldId="707"/>
            <ac:picMk id="16" creationId="{CE2172A7-1692-43BA-8128-A19CC9BC8E6F}"/>
          </ac:picMkLst>
        </pc:picChg>
        <pc:picChg chg="mod">
          <ac:chgData name="Brislin, John F." userId="314e7167-2cb9-49a1-acdc-93d4338e3fa2" providerId="ADAL" clId="{5410B987-C6EC-46DB-938D-93614F3E6BBA}" dt="2022-06-10T18:24:22.102" v="1005" actId="1076"/>
          <ac:picMkLst>
            <pc:docMk/>
            <pc:sldMk cId="1697632041" sldId="707"/>
            <ac:picMk id="1028" creationId="{62AD38B0-5B2B-4708-9B66-10C38E6E435C}"/>
          </ac:picMkLst>
        </pc:picChg>
      </pc:sldChg>
      <pc:sldChg chg="addSp delSp modSp mod">
        <pc:chgData name="Brislin, John F." userId="314e7167-2cb9-49a1-acdc-93d4338e3fa2" providerId="ADAL" clId="{5410B987-C6EC-46DB-938D-93614F3E6BBA}" dt="2022-06-10T18:00:51.112" v="853" actId="2085"/>
        <pc:sldMkLst>
          <pc:docMk/>
          <pc:sldMk cId="3166495061" sldId="710"/>
        </pc:sldMkLst>
        <pc:spChg chg="mod">
          <ac:chgData name="Brislin, John F." userId="314e7167-2cb9-49a1-acdc-93d4338e3fa2" providerId="ADAL" clId="{5410B987-C6EC-46DB-938D-93614F3E6BBA}" dt="2022-06-10T17:59:16.084" v="831" actId="6549"/>
          <ac:spMkLst>
            <pc:docMk/>
            <pc:sldMk cId="3166495061" sldId="710"/>
            <ac:spMk id="2" creationId="{242A78E5-5B9A-4660-A730-0F0AEE17CECE}"/>
          </ac:spMkLst>
        </pc:spChg>
        <pc:spChg chg="add del mod">
          <ac:chgData name="Brislin, John F." userId="314e7167-2cb9-49a1-acdc-93d4338e3fa2" providerId="ADAL" clId="{5410B987-C6EC-46DB-938D-93614F3E6BBA}" dt="2022-06-10T17:55:03.192" v="813" actId="21"/>
          <ac:spMkLst>
            <pc:docMk/>
            <pc:sldMk cId="3166495061" sldId="710"/>
            <ac:spMk id="4" creationId="{3B90EFD2-E26B-4D0A-98EE-52F24D7A63CE}"/>
          </ac:spMkLst>
        </pc:spChg>
        <pc:spChg chg="add mod">
          <ac:chgData name="Brislin, John F." userId="314e7167-2cb9-49a1-acdc-93d4338e3fa2" providerId="ADAL" clId="{5410B987-C6EC-46DB-938D-93614F3E6BBA}" dt="2022-06-10T18:00:34.664" v="851" actId="6549"/>
          <ac:spMkLst>
            <pc:docMk/>
            <pc:sldMk cId="3166495061" sldId="710"/>
            <ac:spMk id="5" creationId="{5571B2DD-A547-419F-A6DE-E348F2982B44}"/>
          </ac:spMkLst>
        </pc:spChg>
        <pc:spChg chg="add del mod">
          <ac:chgData name="Brislin, John F." userId="314e7167-2cb9-49a1-acdc-93d4338e3fa2" providerId="ADAL" clId="{5410B987-C6EC-46DB-938D-93614F3E6BBA}" dt="2022-06-10T18:00:42.868" v="852" actId="2085"/>
          <ac:spMkLst>
            <pc:docMk/>
            <pc:sldMk cId="3166495061" sldId="710"/>
            <ac:spMk id="9" creationId="{EB9F1B1F-28FD-4C98-BC20-CEBAA5A18F19}"/>
          </ac:spMkLst>
        </pc:spChg>
        <pc:spChg chg="add mod">
          <ac:chgData name="Brislin, John F." userId="314e7167-2cb9-49a1-acdc-93d4338e3fa2" providerId="ADAL" clId="{5410B987-C6EC-46DB-938D-93614F3E6BBA}" dt="2022-06-10T18:00:51.112" v="853" actId="2085"/>
          <ac:spMkLst>
            <pc:docMk/>
            <pc:sldMk cId="3166495061" sldId="710"/>
            <ac:spMk id="10" creationId="{F2BDD82F-289E-44E6-9D9A-5AEC9F14CABF}"/>
          </ac:spMkLst>
        </pc:spChg>
        <pc:spChg chg="del mod">
          <ac:chgData name="Brislin, John F." userId="314e7167-2cb9-49a1-acdc-93d4338e3fa2" providerId="ADAL" clId="{5410B987-C6EC-46DB-938D-93614F3E6BBA}" dt="2022-06-10T17:54:02.964" v="713" actId="21"/>
          <ac:spMkLst>
            <pc:docMk/>
            <pc:sldMk cId="3166495061" sldId="710"/>
            <ac:spMk id="20" creationId="{4D778037-4E4F-4DA2-B525-AA8EE7DBBC51}"/>
          </ac:spMkLst>
        </pc:spChg>
      </pc:sldChg>
      <pc:sldChg chg="modSp mod">
        <pc:chgData name="Brislin, John F." userId="314e7167-2cb9-49a1-acdc-93d4338e3fa2" providerId="ADAL" clId="{5410B987-C6EC-46DB-938D-93614F3E6BBA}" dt="2022-06-10T17:57:00.342" v="820" actId="255"/>
        <pc:sldMkLst>
          <pc:docMk/>
          <pc:sldMk cId="2300522524" sldId="711"/>
        </pc:sldMkLst>
        <pc:spChg chg="mod">
          <ac:chgData name="Brislin, John F." userId="314e7167-2cb9-49a1-acdc-93d4338e3fa2" providerId="ADAL" clId="{5410B987-C6EC-46DB-938D-93614F3E6BBA}" dt="2022-06-10T17:57:00.342" v="820" actId="255"/>
          <ac:spMkLst>
            <pc:docMk/>
            <pc:sldMk cId="2300522524" sldId="711"/>
            <ac:spMk id="2" creationId="{242A78E5-5B9A-4660-A730-0F0AEE17CECE}"/>
          </ac:spMkLst>
        </pc:spChg>
        <pc:spChg chg="mod">
          <ac:chgData name="Brislin, John F." userId="314e7167-2cb9-49a1-acdc-93d4338e3fa2" providerId="ADAL" clId="{5410B987-C6EC-46DB-938D-93614F3E6BBA}" dt="2022-06-10T17:56:42.575" v="819" actId="5793"/>
          <ac:spMkLst>
            <pc:docMk/>
            <pc:sldMk cId="2300522524" sldId="711"/>
            <ac:spMk id="20" creationId="{4D778037-4E4F-4DA2-B525-AA8EE7DBBC51}"/>
          </ac:spMkLst>
        </pc:spChg>
      </pc:sldChg>
      <pc:sldChg chg="del">
        <pc:chgData name="Brislin, John F." userId="314e7167-2cb9-49a1-acdc-93d4338e3fa2" providerId="ADAL" clId="{5410B987-C6EC-46DB-938D-93614F3E6BBA}" dt="2022-06-10T17:20:29.795" v="274" actId="47"/>
        <pc:sldMkLst>
          <pc:docMk/>
          <pc:sldMk cId="229442137" sldId="712"/>
        </pc:sldMkLst>
      </pc:sldChg>
      <pc:sldChg chg="ord">
        <pc:chgData name="Brislin, John F." userId="314e7167-2cb9-49a1-acdc-93d4338e3fa2" providerId="ADAL" clId="{5410B987-C6EC-46DB-938D-93614F3E6BBA}" dt="2022-06-10T18:05:28.776" v="889"/>
        <pc:sldMkLst>
          <pc:docMk/>
          <pc:sldMk cId="1717413596" sldId="714"/>
        </pc:sldMkLst>
      </pc:sldChg>
      <pc:sldChg chg="modSp add mod">
        <pc:chgData name="Brislin, John F." userId="314e7167-2cb9-49a1-acdc-93d4338e3fa2" providerId="ADAL" clId="{5410B987-C6EC-46DB-938D-93614F3E6BBA}" dt="2022-06-10T18:24:46.860" v="1008" actId="1582"/>
        <pc:sldMkLst>
          <pc:docMk/>
          <pc:sldMk cId="3470461971" sldId="715"/>
        </pc:sldMkLst>
        <pc:spChg chg="mod">
          <ac:chgData name="Brislin, John F." userId="314e7167-2cb9-49a1-acdc-93d4338e3fa2" providerId="ADAL" clId="{5410B987-C6EC-46DB-938D-93614F3E6BBA}" dt="2022-06-10T18:04:28.351" v="885" actId="1582"/>
          <ac:spMkLst>
            <pc:docMk/>
            <pc:sldMk cId="3470461971" sldId="715"/>
            <ac:spMk id="2" creationId="{964B5407-91AC-4751-90F4-71EE20413770}"/>
          </ac:spMkLst>
        </pc:spChg>
        <pc:spChg chg="mod">
          <ac:chgData name="Brislin, John F." userId="314e7167-2cb9-49a1-acdc-93d4338e3fa2" providerId="ADAL" clId="{5410B987-C6EC-46DB-938D-93614F3E6BBA}" dt="2022-06-10T18:24:46.860" v="1008" actId="1582"/>
          <ac:spMkLst>
            <pc:docMk/>
            <pc:sldMk cId="3470461971" sldId="715"/>
            <ac:spMk id="18" creationId="{5ECFCD34-709B-4DAF-8140-216B75BA58C8}"/>
          </ac:spMkLst>
        </pc:spChg>
      </pc:sldChg>
      <pc:sldChg chg="modSp del mod">
        <pc:chgData name="Brislin, John F." userId="314e7167-2cb9-49a1-acdc-93d4338e3fa2" providerId="ADAL" clId="{5410B987-C6EC-46DB-938D-93614F3E6BBA}" dt="2022-06-10T18:03:44.990" v="882" actId="2696"/>
        <pc:sldMkLst>
          <pc:docMk/>
          <pc:sldMk cId="4027714427" sldId="715"/>
        </pc:sldMkLst>
        <pc:spChg chg="mod">
          <ac:chgData name="Brislin, John F." userId="314e7167-2cb9-49a1-acdc-93d4338e3fa2" providerId="ADAL" clId="{5410B987-C6EC-46DB-938D-93614F3E6BBA}" dt="2022-06-10T17:05:10.694" v="103" actId="20577"/>
          <ac:spMkLst>
            <pc:docMk/>
            <pc:sldMk cId="4027714427" sldId="715"/>
            <ac:spMk id="2" creationId="{964B5407-91AC-4751-90F4-71EE20413770}"/>
          </ac:spMkLst>
        </pc:spChg>
      </pc:sldChg>
      <pc:sldChg chg="addSp delSp modSp add mod">
        <pc:chgData name="Brislin, John F." userId="314e7167-2cb9-49a1-acdc-93d4338e3fa2" providerId="ADAL" clId="{5410B987-C6EC-46DB-938D-93614F3E6BBA}" dt="2022-06-10T18:02:57.947" v="879" actId="12"/>
        <pc:sldMkLst>
          <pc:docMk/>
          <pc:sldMk cId="1366572454" sldId="716"/>
        </pc:sldMkLst>
        <pc:spChg chg="del">
          <ac:chgData name="Brislin, John F." userId="314e7167-2cb9-49a1-acdc-93d4338e3fa2" providerId="ADAL" clId="{5410B987-C6EC-46DB-938D-93614F3E6BBA}" dt="2022-06-10T17:42:00.316" v="452" actId="21"/>
          <ac:spMkLst>
            <pc:docMk/>
            <pc:sldMk cId="1366572454" sldId="716"/>
            <ac:spMk id="2" creationId="{242A78E5-5B9A-4660-A730-0F0AEE17CECE}"/>
          </ac:spMkLst>
        </pc:spChg>
        <pc:spChg chg="add del mod">
          <ac:chgData name="Brislin, John F." userId="314e7167-2cb9-49a1-acdc-93d4338e3fa2" providerId="ADAL" clId="{5410B987-C6EC-46DB-938D-93614F3E6BBA}" dt="2022-06-10T17:44:53.146" v="535" actId="21"/>
          <ac:spMkLst>
            <pc:docMk/>
            <pc:sldMk cId="1366572454" sldId="716"/>
            <ac:spMk id="4" creationId="{066E42D7-6B1D-45FB-AA65-E6604D9FF3CF}"/>
          </ac:spMkLst>
        </pc:spChg>
        <pc:spChg chg="add mod">
          <ac:chgData name="Brislin, John F." userId="314e7167-2cb9-49a1-acdc-93d4338e3fa2" providerId="ADAL" clId="{5410B987-C6EC-46DB-938D-93614F3E6BBA}" dt="2022-06-10T17:45:04.501" v="568" actId="1076"/>
          <ac:spMkLst>
            <pc:docMk/>
            <pc:sldMk cId="1366572454" sldId="716"/>
            <ac:spMk id="11" creationId="{61E476C7-6B1E-45D2-9D0B-5B40D71A2093}"/>
          </ac:spMkLst>
        </pc:spChg>
        <pc:spChg chg="add mod">
          <ac:chgData name="Brislin, John F." userId="314e7167-2cb9-49a1-acdc-93d4338e3fa2" providerId="ADAL" clId="{5410B987-C6EC-46DB-938D-93614F3E6BBA}" dt="2022-06-10T18:02:57.947" v="879" actId="12"/>
          <ac:spMkLst>
            <pc:docMk/>
            <pc:sldMk cId="1366572454" sldId="716"/>
            <ac:spMk id="12" creationId="{3931F4AA-A78E-4751-AAAD-29BDB36C2BC3}"/>
          </ac:spMkLst>
        </pc:spChg>
        <pc:spChg chg="mod">
          <ac:chgData name="Brislin, John F." userId="314e7167-2cb9-49a1-acdc-93d4338e3fa2" providerId="ADAL" clId="{5410B987-C6EC-46DB-938D-93614F3E6BBA}" dt="2022-06-10T17:09:00.818" v="142" actId="1076"/>
          <ac:spMkLst>
            <pc:docMk/>
            <pc:sldMk cId="1366572454" sldId="716"/>
            <ac:spMk id="18" creationId="{C7052B1B-BEA0-4249-B2BB-B7AC76F1DE0C}"/>
          </ac:spMkLst>
        </pc:spChg>
        <pc:spChg chg="mod">
          <ac:chgData name="Brislin, John F." userId="314e7167-2cb9-49a1-acdc-93d4338e3fa2" providerId="ADAL" clId="{5410B987-C6EC-46DB-938D-93614F3E6BBA}" dt="2022-06-10T17:09:18.895" v="146" actId="1076"/>
          <ac:spMkLst>
            <pc:docMk/>
            <pc:sldMk cId="1366572454" sldId="716"/>
            <ac:spMk id="19" creationId="{7C79B3E1-144F-4196-B0AD-2F413C9DACFB}"/>
          </ac:spMkLst>
        </pc:spChg>
        <pc:spChg chg="del mod">
          <ac:chgData name="Brislin, John F." userId="314e7167-2cb9-49a1-acdc-93d4338e3fa2" providerId="ADAL" clId="{5410B987-C6EC-46DB-938D-93614F3E6BBA}" dt="2022-06-10T17:41:56.530" v="451" actId="21"/>
          <ac:spMkLst>
            <pc:docMk/>
            <pc:sldMk cId="1366572454" sldId="716"/>
            <ac:spMk id="20" creationId="{4D778037-4E4F-4DA2-B525-AA8EE7DBBC51}"/>
          </ac:spMkLst>
        </pc:spChg>
      </pc:sldChg>
      <pc:sldChg chg="addSp delSp modSp add mod">
        <pc:chgData name="Brislin, John F." userId="314e7167-2cb9-49a1-acdc-93d4338e3fa2" providerId="ADAL" clId="{5410B987-C6EC-46DB-938D-93614F3E6BBA}" dt="2022-06-10T17:57:28.015" v="822" actId="255"/>
        <pc:sldMkLst>
          <pc:docMk/>
          <pc:sldMk cId="2110047503" sldId="717"/>
        </pc:sldMkLst>
        <pc:spChg chg="del">
          <ac:chgData name="Brislin, John F." userId="314e7167-2cb9-49a1-acdc-93d4338e3fa2" providerId="ADAL" clId="{5410B987-C6EC-46DB-938D-93614F3E6BBA}" dt="2022-06-10T17:38:51.436" v="398" actId="21"/>
          <ac:spMkLst>
            <pc:docMk/>
            <pc:sldMk cId="2110047503" sldId="717"/>
            <ac:spMk id="2" creationId="{242A78E5-5B9A-4660-A730-0F0AEE17CECE}"/>
          </ac:spMkLst>
        </pc:spChg>
        <pc:spChg chg="add del mod">
          <ac:chgData name="Brislin, John F." userId="314e7167-2cb9-49a1-acdc-93d4338e3fa2" providerId="ADAL" clId="{5410B987-C6EC-46DB-938D-93614F3E6BBA}" dt="2022-06-10T17:39:32.936" v="403" actId="21"/>
          <ac:spMkLst>
            <pc:docMk/>
            <pc:sldMk cId="2110047503" sldId="717"/>
            <ac:spMk id="4" creationId="{6197C220-92F2-4086-971A-6C490CA144E0}"/>
          </ac:spMkLst>
        </pc:spChg>
        <pc:spChg chg="add del mod">
          <ac:chgData name="Brislin, John F." userId="314e7167-2cb9-49a1-acdc-93d4338e3fa2" providerId="ADAL" clId="{5410B987-C6EC-46DB-938D-93614F3E6BBA}" dt="2022-06-10T17:57:28.015" v="822" actId="255"/>
          <ac:spMkLst>
            <pc:docMk/>
            <pc:sldMk cId="2110047503" sldId="717"/>
            <ac:spMk id="11" creationId="{C5503536-483F-475C-ABB8-D6D09B4794C4}"/>
          </ac:spMkLst>
        </pc:spChg>
        <pc:spChg chg="add del mod">
          <ac:chgData name="Brislin, John F." userId="314e7167-2cb9-49a1-acdc-93d4338e3fa2" providerId="ADAL" clId="{5410B987-C6EC-46DB-938D-93614F3E6BBA}" dt="2022-06-10T17:41:41.366" v="448"/>
          <ac:spMkLst>
            <pc:docMk/>
            <pc:sldMk cId="2110047503" sldId="717"/>
            <ac:spMk id="12" creationId="{0BD6E86B-402D-4C32-A69D-A8BDB59E347E}"/>
          </ac:spMkLst>
        </pc:spChg>
        <pc:spChg chg="mod">
          <ac:chgData name="Brislin, John F." userId="314e7167-2cb9-49a1-acdc-93d4338e3fa2" providerId="ADAL" clId="{5410B987-C6EC-46DB-938D-93614F3E6BBA}" dt="2022-06-10T17:19:35.636" v="269" actId="1076"/>
          <ac:spMkLst>
            <pc:docMk/>
            <pc:sldMk cId="2110047503" sldId="717"/>
            <ac:spMk id="18" creationId="{C7052B1B-BEA0-4249-B2BB-B7AC76F1DE0C}"/>
          </ac:spMkLst>
        </pc:spChg>
        <pc:spChg chg="mod">
          <ac:chgData name="Brislin, John F." userId="314e7167-2cb9-49a1-acdc-93d4338e3fa2" providerId="ADAL" clId="{5410B987-C6EC-46DB-938D-93614F3E6BBA}" dt="2022-06-10T17:20:21.544" v="273" actId="1076"/>
          <ac:spMkLst>
            <pc:docMk/>
            <pc:sldMk cId="2110047503" sldId="717"/>
            <ac:spMk id="19" creationId="{7C79B3E1-144F-4196-B0AD-2F413C9DACFB}"/>
          </ac:spMkLst>
        </pc:spChg>
        <pc:spChg chg="add del mod">
          <ac:chgData name="Brislin, John F." userId="314e7167-2cb9-49a1-acdc-93d4338e3fa2" providerId="ADAL" clId="{5410B987-C6EC-46DB-938D-93614F3E6BBA}" dt="2022-06-10T17:49:34.096" v="663" actId="948"/>
          <ac:spMkLst>
            <pc:docMk/>
            <pc:sldMk cId="2110047503" sldId="717"/>
            <ac:spMk id="20" creationId="{4D778037-4E4F-4DA2-B525-AA8EE7DBBC51}"/>
          </ac:spMkLst>
        </pc:spChg>
      </pc:sldChg>
      <pc:sldChg chg="addSp delSp modSp new mod ord">
        <pc:chgData name="Brislin, John F." userId="314e7167-2cb9-49a1-acdc-93d4338e3fa2" providerId="ADAL" clId="{5410B987-C6EC-46DB-938D-93614F3E6BBA}" dt="2022-06-10T18:21:54.696" v="970"/>
        <pc:sldMkLst>
          <pc:docMk/>
          <pc:sldMk cId="1674212043" sldId="718"/>
        </pc:sldMkLst>
        <pc:graphicFrameChg chg="add del mod">
          <ac:chgData name="Brislin, John F." userId="314e7167-2cb9-49a1-acdc-93d4338e3fa2" providerId="ADAL" clId="{5410B987-C6EC-46DB-938D-93614F3E6BBA}" dt="2022-06-10T18:06:27.004" v="891" actId="21"/>
          <ac:graphicFrameMkLst>
            <pc:docMk/>
            <pc:sldMk cId="1674212043" sldId="718"/>
            <ac:graphicFrameMk id="2" creationId="{A7F53712-CAD6-44A3-B552-DB2AC6CE65F2}"/>
          </ac:graphicFrameMkLst>
        </pc:graphicFrameChg>
        <pc:graphicFrameChg chg="add del mod modGraphic">
          <ac:chgData name="Brislin, John F." userId="314e7167-2cb9-49a1-acdc-93d4338e3fa2" providerId="ADAL" clId="{5410B987-C6EC-46DB-938D-93614F3E6BBA}" dt="2022-06-10T18:12:06.887" v="920" actId="21"/>
          <ac:graphicFrameMkLst>
            <pc:docMk/>
            <pc:sldMk cId="1674212043" sldId="718"/>
            <ac:graphicFrameMk id="3" creationId="{39EC1733-E0E9-4B57-AB99-2968938614C5}"/>
          </ac:graphicFrameMkLst>
        </pc:graphicFrameChg>
        <pc:graphicFrameChg chg="add del mod">
          <ac:chgData name="Brislin, John F." userId="314e7167-2cb9-49a1-acdc-93d4338e3fa2" providerId="ADAL" clId="{5410B987-C6EC-46DB-938D-93614F3E6BBA}" dt="2022-06-10T18:14:06.909" v="925"/>
          <ac:graphicFrameMkLst>
            <pc:docMk/>
            <pc:sldMk cId="1674212043" sldId="718"/>
            <ac:graphicFrameMk id="4" creationId="{239E074C-3860-4F77-9495-C70277F0ED4F}"/>
          </ac:graphicFrameMkLst>
        </pc:graphicFrameChg>
        <pc:graphicFrameChg chg="add del mod modGraphic">
          <ac:chgData name="Brislin, John F." userId="314e7167-2cb9-49a1-acdc-93d4338e3fa2" providerId="ADAL" clId="{5410B987-C6EC-46DB-938D-93614F3E6BBA}" dt="2022-06-10T18:19:17.499" v="953" actId="21"/>
          <ac:graphicFrameMkLst>
            <pc:docMk/>
            <pc:sldMk cId="1674212043" sldId="718"/>
            <ac:graphicFrameMk id="5" creationId="{CDDF5D8D-3584-435F-BE44-A953DF45A2A9}"/>
          </ac:graphicFrameMkLst>
        </pc:graphicFrameChg>
        <pc:graphicFrameChg chg="add mod modGraphic">
          <ac:chgData name="Brislin, John F." userId="314e7167-2cb9-49a1-acdc-93d4338e3fa2" providerId="ADAL" clId="{5410B987-C6EC-46DB-938D-93614F3E6BBA}" dt="2022-06-10T18:21:13.349" v="965" actId="207"/>
          <ac:graphicFrameMkLst>
            <pc:docMk/>
            <pc:sldMk cId="1674212043" sldId="718"/>
            <ac:graphicFrameMk id="6" creationId="{416FEB54-19C3-45E5-867D-02C815201518}"/>
          </ac:graphicFrameMkLst>
        </pc:graphicFrameChg>
      </pc:sldChg>
      <pc:sldChg chg="addSp delSp modSp new mod">
        <pc:chgData name="Brislin, John F." userId="314e7167-2cb9-49a1-acdc-93d4338e3fa2" providerId="ADAL" clId="{5410B987-C6EC-46DB-938D-93614F3E6BBA}" dt="2022-06-10T18:18:56.965" v="952" actId="14100"/>
        <pc:sldMkLst>
          <pc:docMk/>
          <pc:sldMk cId="664613051" sldId="719"/>
        </pc:sldMkLst>
        <pc:graphicFrameChg chg="add del mod modGraphic">
          <ac:chgData name="Brislin, John F." userId="314e7167-2cb9-49a1-acdc-93d4338e3fa2" providerId="ADAL" clId="{5410B987-C6EC-46DB-938D-93614F3E6BBA}" dt="2022-06-10T18:12:16.873" v="921" actId="21"/>
          <ac:graphicFrameMkLst>
            <pc:docMk/>
            <pc:sldMk cId="664613051" sldId="719"/>
            <ac:graphicFrameMk id="2" creationId="{0C48AD34-0911-4B4F-9832-962D1B804EC8}"/>
          </ac:graphicFrameMkLst>
        </pc:graphicFrameChg>
        <pc:graphicFrameChg chg="add del mod modGraphic">
          <ac:chgData name="Brislin, John F." userId="314e7167-2cb9-49a1-acdc-93d4338e3fa2" providerId="ADAL" clId="{5410B987-C6EC-46DB-938D-93614F3E6BBA}" dt="2022-06-10T18:18:56.965" v="952" actId="14100"/>
          <ac:graphicFrameMkLst>
            <pc:docMk/>
            <pc:sldMk cId="664613051" sldId="719"/>
            <ac:graphicFrameMk id="3" creationId="{C811FA4F-A54E-4893-A4DF-F6F17D92392E}"/>
          </ac:graphicFrameMkLst>
        </pc:graphicFrameChg>
        <pc:graphicFrameChg chg="add del mod">
          <ac:chgData name="Brislin, John F." userId="314e7167-2cb9-49a1-acdc-93d4338e3fa2" providerId="ADAL" clId="{5410B987-C6EC-46DB-938D-93614F3E6BBA}" dt="2022-06-10T18:14:08.561" v="926"/>
          <ac:graphicFrameMkLst>
            <pc:docMk/>
            <pc:sldMk cId="664613051" sldId="719"/>
            <ac:graphicFrameMk id="4" creationId="{D43D0C9B-4693-441C-9833-E91C556CFB63}"/>
          </ac:graphicFrameMkLst>
        </pc:graphicFrameChg>
      </pc:sldChg>
      <pc:sldChg chg="new del">
        <pc:chgData name="Brislin, John F." userId="314e7167-2cb9-49a1-acdc-93d4338e3fa2" providerId="ADAL" clId="{5410B987-C6EC-46DB-938D-93614F3E6BBA}" dt="2022-06-10T18:23:05.238" v="972" actId="47"/>
        <pc:sldMkLst>
          <pc:docMk/>
          <pc:sldMk cId="1291232224" sldId="7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F12805-5D71-4CBA-BC41-3D19E60234A8}" type="datetimeFigureOut">
              <a:rPr lang="en-US" smtClean="0"/>
              <a:t>6/10/2022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7DFC8-E201-43B6-8CAE-013A31B3BEEA}" type="slidenum">
              <a:rPr lang="en-US" smtClean="0"/>
              <a:t>‹#›</a:t>
            </a:fld>
            <a:endParaRPr lang="en-US" dirty="0"/>
          </a:p>
        </p:txBody>
      </p:sp>
    </p:spTree>
    <p:extLst>
      <p:ext uri="{BB962C8B-B14F-4D97-AF65-F5344CB8AC3E}">
        <p14:creationId xmlns:p14="http://schemas.microsoft.com/office/powerpoint/2010/main" val="717302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7DFC8-E201-43B6-8CAE-013A31B3BEEA}" type="slidenum">
              <a:rPr lang="en-US" smtClean="0"/>
              <a:t>1</a:t>
            </a:fld>
            <a:endParaRPr lang="en-US" dirty="0"/>
          </a:p>
        </p:txBody>
      </p:sp>
    </p:spTree>
    <p:extLst>
      <p:ext uri="{BB962C8B-B14F-4D97-AF65-F5344CB8AC3E}">
        <p14:creationId xmlns:p14="http://schemas.microsoft.com/office/powerpoint/2010/main" val="1219572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Businesses who can pay cash in advance to Suppliers are in a better position to secure  raw materials and components and services required for production.  An EWCP Loan can allow businesses to obtain working capital based upon Sales Contracts and Purchase Orders.</a:t>
            </a:r>
          </a:p>
          <a:p>
            <a:endParaRPr lang="en-US" sz="1100" dirty="0"/>
          </a:p>
          <a:p>
            <a:r>
              <a:rPr lang="en-US" sz="1100" dirty="0"/>
              <a:t>Higher Advance Rates: The Maximum Advance Rate is 90% of the Purchase Order / Sales Contract or the Borrower’s costs (including overhead), whichever is less</a:t>
            </a:r>
          </a:p>
          <a:p>
            <a:endParaRPr lang="en-US" sz="1100" dirty="0"/>
          </a:p>
          <a:p>
            <a:r>
              <a:rPr lang="en-US" sz="1100" dirty="0"/>
              <a:t>Businesses who sell to Foreign Buyers on open account (extended payments) have a competitive advantage over their competitors.  These businesses can receive higher advance rates from their Lenders on Foreign Accounts Receivables.  Transit times for shipments have increased due to Labor, Vessel, and Container Shortages.</a:t>
            </a:r>
          </a:p>
          <a:p>
            <a:endParaRPr lang="en-US" sz="1100" dirty="0"/>
          </a:p>
          <a:p>
            <a:r>
              <a:rPr lang="en-US" sz="1100" dirty="0"/>
              <a:t>Higher Advance Rates: Up to 75% against Export Inventory and  Up to 90% against Export Accounts Receivable.</a:t>
            </a:r>
          </a:p>
          <a:p>
            <a:endParaRPr lang="en-US" sz="1100" dirty="0"/>
          </a:p>
          <a:p>
            <a:r>
              <a:rPr lang="en-US" sz="1100" dirty="0"/>
              <a:t>EWCP Loan Program provides a 90% Guarantee for Loans up to $5 Million to a Lender (Up to a $4.5 Million Maximum Guarantee  Amount)</a:t>
            </a:r>
          </a:p>
          <a:p>
            <a:endParaRPr lang="en-US" sz="1100" dirty="0"/>
          </a:p>
          <a:p>
            <a:r>
              <a:rPr lang="en-US" sz="1100" dirty="0"/>
              <a:t>CAPLines Working Capital Loan Program provides an: 85% guaranty to a Lender for loans of $150 Thousand or less and 75% guaranty for loans greater than $150,000 (Up to $3.75 million maximum guaranty Amount)  </a:t>
            </a:r>
          </a:p>
        </p:txBody>
      </p:sp>
      <p:sp>
        <p:nvSpPr>
          <p:cNvPr id="4" name="Slide Number Placeholder 3"/>
          <p:cNvSpPr>
            <a:spLocks noGrp="1"/>
          </p:cNvSpPr>
          <p:nvPr>
            <p:ph type="sldNum" sz="quarter" idx="5"/>
          </p:nvPr>
        </p:nvSpPr>
        <p:spPr/>
        <p:txBody>
          <a:bodyPr/>
          <a:lstStyle/>
          <a:p>
            <a:fld id="{7997DFC8-E201-43B6-8CAE-013A31B3BEEA}" type="slidenum">
              <a:rPr lang="en-US" smtClean="0"/>
              <a:t>13</a:t>
            </a:fld>
            <a:endParaRPr lang="en-US" dirty="0"/>
          </a:p>
        </p:txBody>
      </p:sp>
    </p:spTree>
    <p:extLst>
      <p:ext uri="{BB962C8B-B14F-4D97-AF65-F5344CB8AC3E}">
        <p14:creationId xmlns:p14="http://schemas.microsoft.com/office/powerpoint/2010/main" val="2971614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14800"/>
          </a:xfrm>
        </p:spPr>
        <p:txBody>
          <a:bodyPr/>
          <a:lstStyle/>
          <a:p>
            <a:r>
              <a:rPr lang="en-US" sz="1000" b="1" dirty="0"/>
              <a:t>Funds for Fixed Assets Financing Businesses  Expansion needed for Business Expansion</a:t>
            </a:r>
            <a:r>
              <a:rPr lang="en-US" sz="1000" dirty="0"/>
              <a:t> as Foreign Sales Increase</a:t>
            </a:r>
          </a:p>
          <a:p>
            <a:endParaRPr lang="en-US" sz="1000" dirty="0"/>
          </a:p>
          <a:p>
            <a:pPr algn="l"/>
            <a:r>
              <a:rPr lang="en-US" sz="1000" b="1" i="0" dirty="0">
                <a:solidFill>
                  <a:srgbClr val="1C1C1C"/>
                </a:solidFill>
                <a:effectLst/>
              </a:rPr>
              <a:t>Reshoring as Part of a Business Plan to Grow Sales in Foreign Markets</a:t>
            </a:r>
            <a:r>
              <a:rPr lang="en-US" sz="1000" b="0" i="0" dirty="0">
                <a:solidFill>
                  <a:srgbClr val="1C1C1C"/>
                </a:solidFill>
                <a:effectLst/>
              </a:rPr>
              <a:t>. Businesses can qualify even if anticipated export sales will be less than a majority of their sales or if they intend to sell only one product abroad. Businesses can also qualify if they only sell to foreign buyers indirectly – e.g., as part of a supply chain or an intermediate distributor – may also qualify. </a:t>
            </a:r>
          </a:p>
          <a:p>
            <a:pPr algn="l"/>
            <a:endParaRPr lang="en-US" sz="1000" dirty="0">
              <a:solidFill>
                <a:srgbClr val="1C1C1C"/>
              </a:solidFill>
            </a:endParaRPr>
          </a:p>
          <a:p>
            <a:pPr algn="l"/>
            <a:r>
              <a:rPr lang="en-US" sz="1000" b="1" i="0" dirty="0">
                <a:solidFill>
                  <a:srgbClr val="1C1C1C"/>
                </a:solidFill>
                <a:effectLst/>
              </a:rPr>
              <a:t>– Or If – </a:t>
            </a:r>
          </a:p>
          <a:p>
            <a:pPr algn="l"/>
            <a:endParaRPr lang="en-US" sz="1000" b="0" i="0" dirty="0">
              <a:solidFill>
                <a:srgbClr val="1C1C1C"/>
              </a:solidFill>
              <a:effectLst/>
            </a:endParaRPr>
          </a:p>
          <a:p>
            <a:pPr algn="l"/>
            <a:r>
              <a:rPr lang="en-US" sz="1000" b="1" i="0" dirty="0">
                <a:solidFill>
                  <a:srgbClr val="1C1C1C"/>
                </a:solidFill>
                <a:effectLst/>
              </a:rPr>
              <a:t>Reshoring as Part of a Business Plan to Respond to Significant Foreign Competition That Has Cut Into Their U.S. Market Sales. </a:t>
            </a:r>
            <a:r>
              <a:rPr lang="en-US" sz="1000" b="0" i="0" dirty="0">
                <a:solidFill>
                  <a:srgbClr val="1C1C1C"/>
                </a:solidFill>
                <a:effectLst/>
              </a:rPr>
              <a:t>Businesses that currently operate abroad but sell to the U.S. market can take advantage of an International Trade Loan too. These businesses must demonstrate an adverse impact on their business due to import competition.</a:t>
            </a:r>
          </a:p>
          <a:p>
            <a:pPr algn="l"/>
            <a:endParaRPr lang="en-US" sz="1000" dirty="0">
              <a:solidFill>
                <a:srgbClr val="1C1C1C"/>
              </a:solidFill>
            </a:endParaRPr>
          </a:p>
          <a:p>
            <a:pPr algn="l"/>
            <a:r>
              <a:rPr lang="en-US" sz="1000" b="1" dirty="0">
                <a:solidFill>
                  <a:srgbClr val="1C1C1C"/>
                </a:solidFill>
              </a:rPr>
              <a:t>Business Acquisition to Increase Production and Enhance Exporting Capabilities: </a:t>
            </a:r>
            <a:r>
              <a:rPr lang="en-US" sz="1000" dirty="0">
                <a:solidFill>
                  <a:srgbClr val="1C1C1C"/>
                </a:solidFill>
              </a:rPr>
              <a:t>Opportunities that arise from Businesses who acquiring Competitors and/or Suppliers that will increase production capabilities and strengthen their  position in the long-term towards exporting</a:t>
            </a:r>
          </a:p>
          <a:p>
            <a:pPr algn="l"/>
            <a:endParaRPr lang="en-US" sz="1000" dirty="0">
              <a:solidFill>
                <a:srgbClr val="1C1C1C"/>
              </a:solidFill>
            </a:endParaRPr>
          </a:p>
          <a:p>
            <a:pPr algn="l"/>
            <a:r>
              <a:rPr lang="en-US" sz="1000" dirty="0">
                <a:solidFill>
                  <a:srgbClr val="1C1C1C"/>
                </a:solidFill>
              </a:rPr>
              <a:t>International Trade Loan offers a 90% guaranty to a Lender: (up to $4.5 Million Maximum Guaranty Amount) and (Up to $4 Million Maximum Guaranty Amount For Permanent Working Capital)</a:t>
            </a:r>
          </a:p>
          <a:p>
            <a:pPr algn="l"/>
            <a:endParaRPr lang="en-US" sz="1000" dirty="0">
              <a:solidFill>
                <a:srgbClr val="1C1C1C"/>
              </a:solidFill>
            </a:endParaRPr>
          </a:p>
          <a:p>
            <a:pPr algn="l"/>
            <a:r>
              <a:rPr lang="en-US" sz="1000" dirty="0"/>
              <a:t>7(a) Loan Program provides an: 85% guaranty to a Lender for loans of $150 Thousand or less and 75% guaranty for loans greater than $150,000 (Up to $3.75 million maximum guaranty Amount)</a:t>
            </a:r>
          </a:p>
        </p:txBody>
      </p:sp>
      <p:sp>
        <p:nvSpPr>
          <p:cNvPr id="4" name="Slide Number Placeholder 3"/>
          <p:cNvSpPr>
            <a:spLocks noGrp="1"/>
          </p:cNvSpPr>
          <p:nvPr>
            <p:ph type="sldNum" sz="quarter" idx="5"/>
          </p:nvPr>
        </p:nvSpPr>
        <p:spPr/>
        <p:txBody>
          <a:bodyPr/>
          <a:lstStyle/>
          <a:p>
            <a:fld id="{7997DFC8-E201-43B6-8CAE-013A31B3BEEA}" type="slidenum">
              <a:rPr lang="en-US" smtClean="0"/>
              <a:t>14</a:t>
            </a:fld>
            <a:endParaRPr lang="en-US" dirty="0"/>
          </a:p>
        </p:txBody>
      </p:sp>
    </p:spTree>
    <p:extLst>
      <p:ext uri="{BB962C8B-B14F-4D97-AF65-F5344CB8AC3E}">
        <p14:creationId xmlns:p14="http://schemas.microsoft.com/office/powerpoint/2010/main" val="4198671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14800"/>
          </a:xfrm>
        </p:spPr>
        <p:txBody>
          <a:bodyPr/>
          <a:lstStyle/>
          <a:p>
            <a:r>
              <a:rPr lang="en-US" sz="1000" b="1" dirty="0"/>
              <a:t>Funds for Fixed Assets Financing Businesses  Expansion needed for Business Expansion</a:t>
            </a:r>
            <a:r>
              <a:rPr lang="en-US" sz="1000" dirty="0"/>
              <a:t> as Foreign Sales Increase</a:t>
            </a:r>
          </a:p>
          <a:p>
            <a:endParaRPr lang="en-US" sz="1000" dirty="0"/>
          </a:p>
          <a:p>
            <a:pPr algn="l"/>
            <a:r>
              <a:rPr lang="en-US" sz="1000" b="1" i="0" dirty="0">
                <a:solidFill>
                  <a:srgbClr val="1C1C1C"/>
                </a:solidFill>
                <a:effectLst/>
              </a:rPr>
              <a:t>Reshoring as Part of a Business Plan to Grow Sales in Foreign Markets</a:t>
            </a:r>
            <a:r>
              <a:rPr lang="en-US" sz="1000" b="0" i="0" dirty="0">
                <a:solidFill>
                  <a:srgbClr val="1C1C1C"/>
                </a:solidFill>
                <a:effectLst/>
              </a:rPr>
              <a:t>. Businesses can qualify even if anticipated export sales will be less than a majority of their sales or if they intend to sell only one product abroad. Businesses can also qualify if they only sell to foreign buyers indirectly – e.g., as part of a supply chain or an intermediate distributor – may also qualify. </a:t>
            </a:r>
          </a:p>
          <a:p>
            <a:pPr algn="l"/>
            <a:endParaRPr lang="en-US" sz="1000" dirty="0">
              <a:solidFill>
                <a:srgbClr val="1C1C1C"/>
              </a:solidFill>
            </a:endParaRPr>
          </a:p>
          <a:p>
            <a:pPr algn="l"/>
            <a:r>
              <a:rPr lang="en-US" sz="1000" b="1" i="0" dirty="0">
                <a:solidFill>
                  <a:srgbClr val="1C1C1C"/>
                </a:solidFill>
                <a:effectLst/>
              </a:rPr>
              <a:t>– Or If – </a:t>
            </a:r>
          </a:p>
          <a:p>
            <a:pPr algn="l"/>
            <a:endParaRPr lang="en-US" sz="1000" b="0" i="0" dirty="0">
              <a:solidFill>
                <a:srgbClr val="1C1C1C"/>
              </a:solidFill>
              <a:effectLst/>
            </a:endParaRPr>
          </a:p>
          <a:p>
            <a:pPr algn="l"/>
            <a:r>
              <a:rPr lang="en-US" sz="1000" b="1" i="0" dirty="0">
                <a:solidFill>
                  <a:srgbClr val="1C1C1C"/>
                </a:solidFill>
                <a:effectLst/>
              </a:rPr>
              <a:t>Reshoring as Part of a Business Plan to Respond to Significant Foreign Competition That Has Cut Into Their U.S. Market Sales. </a:t>
            </a:r>
            <a:r>
              <a:rPr lang="en-US" sz="1000" b="0" i="0" dirty="0">
                <a:solidFill>
                  <a:srgbClr val="1C1C1C"/>
                </a:solidFill>
                <a:effectLst/>
              </a:rPr>
              <a:t>Businesses that currently operate abroad but sell to the U.S. market can take advantage of an International Trade Loan too. These businesses must demonstrate an adverse impact on their business due to import competition.</a:t>
            </a:r>
          </a:p>
          <a:p>
            <a:pPr algn="l"/>
            <a:endParaRPr lang="en-US" sz="1000" dirty="0">
              <a:solidFill>
                <a:srgbClr val="1C1C1C"/>
              </a:solidFill>
            </a:endParaRPr>
          </a:p>
          <a:p>
            <a:pPr algn="l"/>
            <a:r>
              <a:rPr lang="en-US" sz="1000" b="1" dirty="0">
                <a:solidFill>
                  <a:srgbClr val="1C1C1C"/>
                </a:solidFill>
              </a:rPr>
              <a:t>Business Acquisition to Increase Production and Enhance Exporting Capabilities: </a:t>
            </a:r>
            <a:r>
              <a:rPr lang="en-US" sz="1000" dirty="0">
                <a:solidFill>
                  <a:srgbClr val="1C1C1C"/>
                </a:solidFill>
              </a:rPr>
              <a:t>Opportunities that arise from Businesses who acquiring Competitors and/or Suppliers that will increase production capabilities and strengthen their  position in the long-term towards exporting</a:t>
            </a:r>
          </a:p>
          <a:p>
            <a:pPr algn="l"/>
            <a:endParaRPr lang="en-US" sz="1000" dirty="0">
              <a:solidFill>
                <a:srgbClr val="1C1C1C"/>
              </a:solidFill>
            </a:endParaRPr>
          </a:p>
          <a:p>
            <a:pPr algn="l"/>
            <a:r>
              <a:rPr lang="en-US" sz="1000" dirty="0">
                <a:solidFill>
                  <a:srgbClr val="1C1C1C"/>
                </a:solidFill>
              </a:rPr>
              <a:t>International Trade Loan offers a 90% guaranty to a Lender: (up to $4.5 Million Maximum Guaranty Amount) and (Up to $4 Million Maximum Guaranty Amount For Permanent Working Capital)</a:t>
            </a:r>
          </a:p>
          <a:p>
            <a:pPr algn="l"/>
            <a:endParaRPr lang="en-US" sz="1000" dirty="0">
              <a:solidFill>
                <a:srgbClr val="1C1C1C"/>
              </a:solidFill>
            </a:endParaRPr>
          </a:p>
          <a:p>
            <a:pPr algn="l"/>
            <a:r>
              <a:rPr lang="en-US" sz="1000" dirty="0"/>
              <a:t>7(a) Loan Program provides an: 85% guaranty to a Lender for loans of $150 Thousand or less and 75% guaranty for loans greater than $150,000 (Up to $3.75 million maximum guaranty Amount)</a:t>
            </a:r>
          </a:p>
        </p:txBody>
      </p:sp>
      <p:sp>
        <p:nvSpPr>
          <p:cNvPr id="4" name="Slide Number Placeholder 3"/>
          <p:cNvSpPr>
            <a:spLocks noGrp="1"/>
          </p:cNvSpPr>
          <p:nvPr>
            <p:ph type="sldNum" sz="quarter" idx="5"/>
          </p:nvPr>
        </p:nvSpPr>
        <p:spPr/>
        <p:txBody>
          <a:bodyPr/>
          <a:lstStyle/>
          <a:p>
            <a:fld id="{7997DFC8-E201-43B6-8CAE-013A31B3BEEA}" type="slidenum">
              <a:rPr lang="en-US" smtClean="0"/>
              <a:t>15</a:t>
            </a:fld>
            <a:endParaRPr lang="en-US" dirty="0"/>
          </a:p>
        </p:txBody>
      </p:sp>
    </p:spTree>
    <p:extLst>
      <p:ext uri="{BB962C8B-B14F-4D97-AF65-F5344CB8AC3E}">
        <p14:creationId xmlns:p14="http://schemas.microsoft.com/office/powerpoint/2010/main" val="3558533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chor="ctr"/>
          <a:lstStyle/>
          <a:p>
            <a:r>
              <a:rPr lang="en-US" dirty="0"/>
              <a:t>SBA’s Region 10 covers the state of Washington, Oregon, Idaho, and Alaska</a:t>
            </a:r>
          </a:p>
          <a:p>
            <a:endParaRPr lang="en-US" dirty="0"/>
          </a:p>
          <a:p>
            <a:r>
              <a:rPr lang="en-US" dirty="0"/>
              <a:t>John Brislin and Jim Newton are the two SBA Office of International Trade – Export Finance Managers who work with Lenders to support Small Business Exporters.</a:t>
            </a:r>
          </a:p>
          <a:p>
            <a:endParaRPr lang="en-US" dirty="0"/>
          </a:p>
          <a:p>
            <a:r>
              <a:rPr lang="en-US" dirty="0"/>
              <a:t>John and Jim work with SBA District  Offices Seattle (and Spokane Branch Office, Portland, Boise, and Anchorage within SBA Region 10.</a:t>
            </a:r>
          </a:p>
          <a:p>
            <a:endParaRPr lang="en-US" dirty="0"/>
          </a:p>
          <a:p>
            <a:r>
              <a:rPr lang="en-US" dirty="0"/>
              <a:t>SBA District Offices have  Lender Relations Specialists &amp; District International Trade Officers with Cathy Griffith in Seattle, Ashley Lambeth in Portland, Christian Pennington in Boise, and Nelida Irvine in Anchorage who work with John and Jim.</a:t>
            </a:r>
          </a:p>
          <a:p>
            <a:endParaRPr lang="en-US" dirty="0"/>
          </a:p>
          <a:p>
            <a:r>
              <a:rPr lang="en-US" dirty="0"/>
              <a:t>SBA Lender Relations Specialists work with Lenders with SBA’s 504 &amp; 7(a) Loan Programs.</a:t>
            </a:r>
          </a:p>
          <a:p>
            <a:endParaRPr lang="en-US" dirty="0"/>
          </a:p>
          <a:p>
            <a:r>
              <a:rPr lang="en-US" dirty="0"/>
              <a:t>SBA District International Trade Officers serve as the liaison between SBA District Offices and SBA’s Office of International Trade </a:t>
            </a:r>
          </a:p>
          <a:p>
            <a:endParaRPr lang="en-US" dirty="0"/>
          </a:p>
        </p:txBody>
      </p:sp>
      <p:sp>
        <p:nvSpPr>
          <p:cNvPr id="4" name="Slide Number Placeholder 3"/>
          <p:cNvSpPr>
            <a:spLocks noGrp="1"/>
          </p:cNvSpPr>
          <p:nvPr>
            <p:ph type="sldNum" sz="quarter" idx="5"/>
          </p:nvPr>
        </p:nvSpPr>
        <p:spPr/>
        <p:txBody>
          <a:bodyPr/>
          <a:lstStyle/>
          <a:p>
            <a:fld id="{7997DFC8-E201-43B6-8CAE-013A31B3BEEA}" type="slidenum">
              <a:rPr lang="en-US" smtClean="0"/>
              <a:t>16</a:t>
            </a:fld>
            <a:endParaRPr lang="en-US" dirty="0"/>
          </a:p>
        </p:txBody>
      </p:sp>
    </p:spTree>
    <p:extLst>
      <p:ext uri="{BB962C8B-B14F-4D97-AF65-F5344CB8AC3E}">
        <p14:creationId xmlns:p14="http://schemas.microsoft.com/office/powerpoint/2010/main" val="3483952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chor="ctr"/>
          <a:lstStyle/>
          <a:p>
            <a:r>
              <a:rPr lang="en-US" dirty="0"/>
              <a:t>SBA Qualifications for Small Business Exporters are similar  to SBA’s 7(a) and 504 Loan programs.</a:t>
            </a:r>
          </a:p>
          <a:p>
            <a:endParaRPr lang="en-US" dirty="0"/>
          </a:p>
          <a:p>
            <a:r>
              <a:rPr lang="en-US" dirty="0"/>
              <a:t>SBA can provide Export Loans to:</a:t>
            </a:r>
          </a:p>
          <a:p>
            <a:endParaRPr lang="en-US" dirty="0"/>
          </a:p>
          <a:p>
            <a:r>
              <a:rPr lang="en-US" dirty="0"/>
              <a:t>Existing Businesses who has been in operation (even if not exporting) for at least 12 months? </a:t>
            </a:r>
          </a:p>
          <a:p>
            <a:endParaRPr lang="en-US" dirty="0"/>
          </a:p>
          <a:p>
            <a:r>
              <a:rPr lang="en-US" dirty="0"/>
              <a:t>– OR –</a:t>
            </a:r>
          </a:p>
          <a:p>
            <a:endParaRPr lang="en-US" dirty="0"/>
          </a:p>
          <a:p>
            <a:r>
              <a:rPr lang="en-US" dirty="0"/>
              <a:t>Early-Stage Businesses with key personnel who have demonstrated export expertise and past business success? </a:t>
            </a:r>
          </a:p>
          <a:p>
            <a:endParaRPr lang="en-US" dirty="0"/>
          </a:p>
          <a:p>
            <a:r>
              <a:rPr lang="en-US" dirty="0"/>
              <a:t>– AND – </a:t>
            </a:r>
          </a:p>
          <a:p>
            <a:endParaRPr lang="en-US" dirty="0"/>
          </a:p>
          <a:p>
            <a:r>
              <a:rPr lang="en-US" dirty="0"/>
              <a:t>Early-Stage Businesses  has an export business plan with a 12-month export sales projection and supporting narrative rationale</a:t>
            </a:r>
          </a:p>
        </p:txBody>
      </p:sp>
      <p:sp>
        <p:nvSpPr>
          <p:cNvPr id="4" name="Slide Number Placeholder 3"/>
          <p:cNvSpPr>
            <a:spLocks noGrp="1"/>
          </p:cNvSpPr>
          <p:nvPr>
            <p:ph type="sldNum" sz="quarter" idx="5"/>
          </p:nvPr>
        </p:nvSpPr>
        <p:spPr/>
        <p:txBody>
          <a:bodyPr/>
          <a:lstStyle/>
          <a:p>
            <a:fld id="{7997DFC8-E201-43B6-8CAE-013A31B3BEEA}" type="slidenum">
              <a:rPr lang="en-US" smtClean="0"/>
              <a:t>3</a:t>
            </a:fld>
            <a:endParaRPr lang="en-US" dirty="0"/>
          </a:p>
        </p:txBody>
      </p:sp>
    </p:spTree>
    <p:extLst>
      <p:ext uri="{BB962C8B-B14F-4D97-AF65-F5344CB8AC3E}">
        <p14:creationId xmlns:p14="http://schemas.microsoft.com/office/powerpoint/2010/main" val="2858397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now time for Questions and Answers</a:t>
            </a:r>
          </a:p>
        </p:txBody>
      </p:sp>
      <p:sp>
        <p:nvSpPr>
          <p:cNvPr id="4" name="Slide Number Placeholder 3"/>
          <p:cNvSpPr>
            <a:spLocks noGrp="1"/>
          </p:cNvSpPr>
          <p:nvPr>
            <p:ph type="sldNum" sz="quarter" idx="5"/>
          </p:nvPr>
        </p:nvSpPr>
        <p:spPr/>
        <p:txBody>
          <a:bodyPr/>
          <a:lstStyle/>
          <a:p>
            <a:fld id="{7997DFC8-E201-43B6-8CAE-013A31B3BEEA}" type="slidenum">
              <a:rPr lang="en-US" smtClean="0"/>
              <a:t>4</a:t>
            </a:fld>
            <a:endParaRPr lang="en-US" dirty="0"/>
          </a:p>
        </p:txBody>
      </p:sp>
    </p:spTree>
    <p:extLst>
      <p:ext uri="{BB962C8B-B14F-4D97-AF65-F5344CB8AC3E}">
        <p14:creationId xmlns:p14="http://schemas.microsoft.com/office/powerpoint/2010/main" val="2939633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find more information about the Washington Export Outreach Team on </a:t>
            </a:r>
          </a:p>
        </p:txBody>
      </p:sp>
      <p:sp>
        <p:nvSpPr>
          <p:cNvPr id="4" name="Slide Number Placeholder 3"/>
          <p:cNvSpPr>
            <a:spLocks noGrp="1"/>
          </p:cNvSpPr>
          <p:nvPr>
            <p:ph type="sldNum" sz="quarter" idx="5"/>
          </p:nvPr>
        </p:nvSpPr>
        <p:spPr/>
        <p:txBody>
          <a:bodyPr/>
          <a:lstStyle/>
          <a:p>
            <a:fld id="{7997DFC8-E201-43B6-8CAE-013A31B3BEEA}" type="slidenum">
              <a:rPr lang="en-US" smtClean="0"/>
              <a:t>5</a:t>
            </a:fld>
            <a:endParaRPr lang="en-US" dirty="0"/>
          </a:p>
        </p:txBody>
      </p:sp>
    </p:spTree>
    <p:extLst>
      <p:ext uri="{BB962C8B-B14F-4D97-AF65-F5344CB8AC3E}">
        <p14:creationId xmlns:p14="http://schemas.microsoft.com/office/powerpoint/2010/main" val="1435388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chor="ct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SBA’s </a:t>
            </a:r>
            <a:r>
              <a:rPr lang="en-US" sz="1200" dirty="0">
                <a:latin typeface="Calibri" panose="020F0502020204030204" pitchFamily="34" charset="0"/>
                <a:ea typeface="Calibri" panose="020F0502020204030204" pitchFamily="34" charset="0"/>
                <a:cs typeface="Calibri" panose="020F0502020204030204" pitchFamily="34" charset="0"/>
              </a:rPr>
              <a:t>Office of International Trade was c</a:t>
            </a:r>
            <a:r>
              <a:rPr lang="en-US" sz="1200" dirty="0">
                <a:effectLst/>
                <a:latin typeface="Calibri" panose="020F0502020204030204" pitchFamily="34" charset="0"/>
                <a:ea typeface="Calibri" panose="020F0502020204030204" pitchFamily="34" charset="0"/>
                <a:cs typeface="Calibri" panose="020F0502020204030204" pitchFamily="34" charset="0"/>
              </a:rPr>
              <a:t>reated in 1980 (PL 96-481)</a:t>
            </a:r>
          </a:p>
          <a:p>
            <a:pPr marL="0" marR="0">
              <a:lnSpc>
                <a:spcPct val="107000"/>
              </a:lnSpc>
              <a:spcBef>
                <a:spcPts val="0"/>
              </a:spcBef>
              <a:spcAft>
                <a:spcPts val="0"/>
              </a:spcAft>
            </a:pPr>
            <a:endParaRPr lang="en-US" dirty="0">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SBA Office of International Trade was expanded by Small Business Jobs Act of 2010 (PL 111-240 ) to include the State Trade Expansion Program (STEP)</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SBA’s </a:t>
            </a:r>
            <a:r>
              <a:rPr lang="en-US" sz="1200" dirty="0">
                <a:latin typeface="Calibri" panose="020F0502020204030204" pitchFamily="34" charset="0"/>
                <a:ea typeface="Calibri" panose="020F0502020204030204" pitchFamily="34" charset="0"/>
                <a:cs typeface="Calibri" panose="020F0502020204030204" pitchFamily="34" charset="0"/>
              </a:rPr>
              <a:t>Office of International Trade  has t</a:t>
            </a:r>
            <a:r>
              <a:rPr lang="en-US" sz="1200" dirty="0">
                <a:effectLst/>
                <a:latin typeface="Calibri" panose="020F0502020204030204" pitchFamily="34" charset="0"/>
                <a:ea typeface="Calibri" panose="020F0502020204030204" pitchFamily="34" charset="0"/>
                <a:cs typeface="Calibri" panose="020F0502020204030204" pitchFamily="34" charset="0"/>
              </a:rPr>
              <a:t>hirty-nine positions.  Gabe Esparza (Associate Administrator,  Michelle Schimpp (Deputy Associate Administrator) and Staff Assistant, and four functions:</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228600" marR="0"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Trade Finance – Team of 26 I Export Finance Experts:  23 spread across the U.S. with the majority located in U.S. Export Assistance Centers  and 2 in SBA HQ – Dan Pische (National Trade Finance Director)</a:t>
            </a:r>
          </a:p>
          <a:p>
            <a:pPr marL="228600" marR="0"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STEP – Team of 5 located in Washington, DC. – Shadetra Robinson (Director of the State Trade Expansion Program) </a:t>
            </a:r>
          </a:p>
          <a:p>
            <a:pPr marL="228600" marR="0"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Trade Policy – Team of 2 located in Washington, DC – Christine Brown (Director of Trade Policy)</a:t>
            </a:r>
          </a:p>
          <a:p>
            <a:pPr marL="228600" marR="0"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Operations – Team of 3 located in Washington, DC – Jim Parker (Director of Operations)</a:t>
            </a:r>
            <a:endParaRPr lang="en-US" dirty="0"/>
          </a:p>
        </p:txBody>
      </p:sp>
      <p:sp>
        <p:nvSpPr>
          <p:cNvPr id="4" name="Slide Number Placeholder 3"/>
          <p:cNvSpPr>
            <a:spLocks noGrp="1"/>
          </p:cNvSpPr>
          <p:nvPr>
            <p:ph type="sldNum" sz="quarter" idx="5"/>
          </p:nvPr>
        </p:nvSpPr>
        <p:spPr/>
        <p:txBody>
          <a:bodyPr/>
          <a:lstStyle/>
          <a:p>
            <a:fld id="{7997DFC8-E201-43B6-8CAE-013A31B3BEEA}" type="slidenum">
              <a:rPr lang="en-US" smtClean="0"/>
              <a:t>8</a:t>
            </a:fld>
            <a:endParaRPr lang="en-US" dirty="0"/>
          </a:p>
        </p:txBody>
      </p:sp>
    </p:spTree>
    <p:extLst>
      <p:ext uri="{BB962C8B-B14F-4D97-AF65-F5344CB8AC3E}">
        <p14:creationId xmlns:p14="http://schemas.microsoft.com/office/powerpoint/2010/main" val="3838790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chor="ctr"/>
          <a:lstStyle/>
          <a:p>
            <a:r>
              <a:rPr lang="en-US" dirty="0"/>
              <a:t>SBA Qualifications for Small Business Exporters are similar  to SBA’s 7(a) and 504 Loan programs.</a:t>
            </a:r>
          </a:p>
          <a:p>
            <a:endParaRPr lang="en-US" dirty="0"/>
          </a:p>
          <a:p>
            <a:r>
              <a:rPr lang="en-US" dirty="0"/>
              <a:t>SBA can provide Export Loans to:</a:t>
            </a:r>
          </a:p>
          <a:p>
            <a:endParaRPr lang="en-US" dirty="0"/>
          </a:p>
          <a:p>
            <a:r>
              <a:rPr lang="en-US" dirty="0"/>
              <a:t>Existing Businesses who has been in operation (even if not exporting) for at least 12 months? </a:t>
            </a:r>
          </a:p>
          <a:p>
            <a:endParaRPr lang="en-US" dirty="0"/>
          </a:p>
          <a:p>
            <a:r>
              <a:rPr lang="en-US" dirty="0"/>
              <a:t>– OR –</a:t>
            </a:r>
          </a:p>
          <a:p>
            <a:endParaRPr lang="en-US" dirty="0"/>
          </a:p>
          <a:p>
            <a:r>
              <a:rPr lang="en-US" dirty="0"/>
              <a:t>Early-Stage Businesses with key personnel who have demonstrated export expertise and past business success? </a:t>
            </a:r>
          </a:p>
          <a:p>
            <a:endParaRPr lang="en-US" dirty="0"/>
          </a:p>
          <a:p>
            <a:r>
              <a:rPr lang="en-US" dirty="0"/>
              <a:t>– AND – </a:t>
            </a:r>
          </a:p>
          <a:p>
            <a:endParaRPr lang="en-US" dirty="0"/>
          </a:p>
          <a:p>
            <a:r>
              <a:rPr lang="en-US" dirty="0"/>
              <a:t>Early-Stage Businesses  has an export business plan with a 12-month export sales projection and supporting narrative rationale</a:t>
            </a:r>
          </a:p>
        </p:txBody>
      </p:sp>
      <p:sp>
        <p:nvSpPr>
          <p:cNvPr id="4" name="Slide Number Placeholder 3"/>
          <p:cNvSpPr>
            <a:spLocks noGrp="1"/>
          </p:cNvSpPr>
          <p:nvPr>
            <p:ph type="sldNum" sz="quarter" idx="5"/>
          </p:nvPr>
        </p:nvSpPr>
        <p:spPr/>
        <p:txBody>
          <a:bodyPr/>
          <a:lstStyle/>
          <a:p>
            <a:fld id="{7997DFC8-E201-43B6-8CAE-013A31B3BEEA}" type="slidenum">
              <a:rPr lang="en-US" smtClean="0"/>
              <a:t>9</a:t>
            </a:fld>
            <a:endParaRPr lang="en-US" dirty="0"/>
          </a:p>
        </p:txBody>
      </p:sp>
    </p:spTree>
    <p:extLst>
      <p:ext uri="{BB962C8B-B14F-4D97-AF65-F5344CB8AC3E}">
        <p14:creationId xmlns:p14="http://schemas.microsoft.com/office/powerpoint/2010/main" val="2319418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72000"/>
          </a:xfrm>
        </p:spPr>
        <p:txBody>
          <a:bodyPr anchor="ct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95% of the world’s consumers live outside the U.S. yet only a small percentage of our 30 million U.S. small businesses are actively focused on global market growth.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Perhaps not enough small business owners know that exporters are more financially stable, expand faster, and create higher paying jobs than non exporters.  Exporters are also more resilient as they reduce their dependency on a single market.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We are constantly asking ourselves, why don’t more small businesses export?:   </a:t>
            </a:r>
          </a:p>
          <a:p>
            <a:pPr marL="0" marR="0">
              <a:lnSpc>
                <a:spcPct val="107000"/>
              </a:lnSpc>
              <a:spcBef>
                <a:spcPts val="0"/>
              </a:spcBef>
              <a:spcAft>
                <a:spcPts val="0"/>
              </a:spcAft>
            </a:pPr>
            <a:r>
              <a:rPr lang="en-US" sz="1100" dirty="0">
                <a:latin typeface="Calibri" panose="020F0502020204030204" pitchFamily="34" charset="0"/>
                <a:ea typeface="Calibri" panose="020F0502020204030204" pitchFamily="34" charset="0"/>
                <a:cs typeface="Calibri" panose="020F0502020204030204" pitchFamily="34" charset="0"/>
              </a:rPr>
              <a:t>There are </a:t>
            </a:r>
            <a:r>
              <a:rPr lang="en-US" sz="1100" b="1" dirty="0">
                <a:effectLst/>
                <a:latin typeface="Calibri" panose="020F0502020204030204" pitchFamily="34" charset="0"/>
                <a:ea typeface="Calibri" panose="020F0502020204030204" pitchFamily="34" charset="0"/>
                <a:cs typeface="Calibri" panose="020F0502020204030204" pitchFamily="34" charset="0"/>
              </a:rPr>
              <a:t>Three Main Reasons </a:t>
            </a:r>
            <a:r>
              <a:rPr lang="en-US" sz="1100" dirty="0">
                <a:effectLst/>
                <a:latin typeface="Calibri" panose="020F0502020204030204" pitchFamily="34" charset="0"/>
                <a:ea typeface="Calibri" panose="020F0502020204030204" pitchFamily="34" charset="0"/>
                <a:cs typeface="Calibri" panose="020F0502020204030204" pitchFamily="34" charset="0"/>
              </a:rPr>
              <a:t>that we consistently see are: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Calibri" panose="020F0502020204030204" pitchFamily="34" charset="0"/>
              </a:rPr>
              <a:t>They don’t know where to start,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Calibri" panose="020F0502020204030204" pitchFamily="34" charset="0"/>
              </a:rPr>
              <a:t>They believe that the regulatory environment is too complex or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Calibri" panose="020F0502020204030204" pitchFamily="34" charset="0"/>
              </a:rPr>
              <a:t>They find it difficult to finance global sales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Fortunately, SBA has solutions to each of these obstacles with </a:t>
            </a:r>
            <a:r>
              <a:rPr lang="en-US" sz="1100" b="1" dirty="0">
                <a:effectLst/>
                <a:latin typeface="Calibri" panose="020F0502020204030204" pitchFamily="34" charset="0"/>
                <a:ea typeface="Calibri" panose="020F0502020204030204" pitchFamily="34" charset="0"/>
                <a:cs typeface="Calibri" panose="020F0502020204030204" pitchFamily="34" charset="0"/>
              </a:rPr>
              <a:t>Business Intelligence for Changing Times, Grants to Reach International Buyers. and Financing for Your International &amp; Supply Chain Sales </a:t>
            </a:r>
            <a:r>
              <a:rPr lang="en-US" sz="1100" dirty="0">
                <a:effectLst/>
                <a:latin typeface="Calibri" panose="020F0502020204030204" pitchFamily="34" charset="0"/>
                <a:ea typeface="Calibri" panose="020F0502020204030204" pitchFamily="34"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We want every business to know that SBA has solutions to obstacles they face in selling to international customers: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457200" algn="l"/>
              </a:tabLst>
            </a:pPr>
            <a:r>
              <a:rPr lang="en-US" sz="1100" dirty="0">
                <a:effectLst/>
                <a:latin typeface="Calibri" panose="020F0502020204030204" pitchFamily="34" charset="0"/>
                <a:ea typeface="Calibri" panose="020F0502020204030204" pitchFamily="34" charset="0"/>
                <a:cs typeface="Calibri" panose="020F0502020204030204" pitchFamily="34" charset="0"/>
              </a:rPr>
              <a:t>Advice and counseling for businesses that don’t know where to start or are worried about complex regulations.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457200" algn="l"/>
              </a:tabLst>
            </a:pPr>
            <a:r>
              <a:rPr lang="en-US" sz="1100" dirty="0">
                <a:effectLst/>
                <a:latin typeface="Calibri" panose="020F0502020204030204" pitchFamily="34" charset="0"/>
                <a:ea typeface="Calibri" panose="020F0502020204030204" pitchFamily="34" charset="0"/>
                <a:cs typeface="Calibri" panose="020F0502020204030204" pitchFamily="34" charset="0"/>
              </a:rPr>
              <a:t>Grants to cover costs associated with finding international buyers or entering new foreign markets.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457200" algn="l"/>
              </a:tabLst>
            </a:pPr>
            <a:r>
              <a:rPr lang="en-US" sz="1100" dirty="0">
                <a:effectLst/>
                <a:latin typeface="Calibri" panose="020F0502020204030204" pitchFamily="34" charset="0"/>
                <a:ea typeface="Calibri" panose="020F0502020204030204" pitchFamily="34" charset="0"/>
                <a:cs typeface="Calibri" panose="020F0502020204030204" pitchFamily="34" charset="0"/>
              </a:rPr>
              <a:t>Loans tailored to provide export working capital, business expansion or other costs associated with international operations.</a:t>
            </a:r>
            <a:endParaRPr lang="en-US" sz="1200" dirty="0">
              <a:solidFill>
                <a:srgbClr val="002E6D"/>
              </a:solidFill>
            </a:endParaRPr>
          </a:p>
        </p:txBody>
      </p:sp>
    </p:spTree>
    <p:extLst>
      <p:ext uri="{BB962C8B-B14F-4D97-AF65-F5344CB8AC3E}">
        <p14:creationId xmlns:p14="http://schemas.microsoft.com/office/powerpoint/2010/main" val="1533523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57600"/>
          </a:xfrm>
        </p:spPr>
        <p:txBody>
          <a:bodyPr anchor="ctr"/>
          <a:lstStyle/>
          <a:p>
            <a:r>
              <a:rPr lang="en-US" sz="1100" b="1" dirty="0"/>
              <a:t>KEY TAKEAWAY MESSAGE: Get Financing for International Sales with SBA Loan Guarantees</a:t>
            </a:r>
          </a:p>
          <a:p>
            <a:endParaRPr lang="en-US" sz="1100" dirty="0"/>
          </a:p>
          <a:p>
            <a:pPr lvl="0"/>
            <a:r>
              <a:rPr lang="en-US" sz="1100" dirty="0"/>
              <a:t>SBA partners with lenders to offer three different export loan products – these loan products address a range of business financing needs Not only for direct - but also for indirect exporters – Those businesses who sell to other US businesses that then export their products. – Think supply chain. </a:t>
            </a:r>
          </a:p>
          <a:p>
            <a:pPr lvl="0"/>
            <a:endParaRPr lang="en-US" sz="1100" dirty="0"/>
          </a:p>
          <a:p>
            <a:pPr lvl="0"/>
            <a:r>
              <a:rPr lang="en-US" sz="1100" dirty="0"/>
              <a:t>SBA’s three export loan programs are helping businesses achieve roughly $2.3 billion in sales per year.</a:t>
            </a:r>
          </a:p>
          <a:p>
            <a:pPr lvl="0"/>
            <a:endParaRPr lang="en-US" sz="1100" dirty="0"/>
          </a:p>
          <a:p>
            <a:pPr lvl="0"/>
            <a:r>
              <a:rPr lang="en-US" sz="1100" dirty="0"/>
              <a:t>The SBA’s </a:t>
            </a:r>
            <a:r>
              <a:rPr lang="en-US" sz="1100" b="1" dirty="0"/>
              <a:t>Export Express Loan program</a:t>
            </a:r>
            <a:r>
              <a:rPr lang="en-US" sz="1100" dirty="0"/>
              <a:t> allows access to capital quickly for businesses that need financing up to $500,000. You can apply for a line of credit prior to finalizing an export sale or even before visiting a foreign market. Getting your financing lined up ensures that adequate financing is in place before you agree to contract terms. </a:t>
            </a:r>
          </a:p>
          <a:p>
            <a:pPr lvl="0"/>
            <a:endParaRPr lang="en-US" sz="1100" dirty="0"/>
          </a:p>
          <a:p>
            <a:pPr lvl="0"/>
            <a:r>
              <a:rPr lang="en-US" sz="1100" dirty="0"/>
              <a:t>Small Business Exporters can use</a:t>
            </a:r>
            <a:r>
              <a:rPr lang="en-US" sz="1100" u="sng" dirty="0"/>
              <a:t> </a:t>
            </a:r>
            <a:r>
              <a:rPr lang="en-US" sz="1100" dirty="0"/>
              <a:t>the </a:t>
            </a:r>
            <a:r>
              <a:rPr lang="en-US" sz="1100" b="1" dirty="0"/>
              <a:t>Export Working Capital Program</a:t>
            </a:r>
            <a:r>
              <a:rPr lang="en-US" sz="1100" dirty="0"/>
              <a:t> to fulfill export orders and finance international sales by providing revolving lines of credit of up to $5 million.  </a:t>
            </a:r>
          </a:p>
          <a:p>
            <a:pPr lvl="0"/>
            <a:endParaRPr lang="en-US" sz="1100" dirty="0"/>
          </a:p>
          <a:p>
            <a:pPr lvl="0"/>
            <a:r>
              <a:rPr lang="en-US" sz="1100" dirty="0"/>
              <a:t>The </a:t>
            </a:r>
            <a:r>
              <a:rPr lang="en-US" sz="1100" b="1" dirty="0"/>
              <a:t>International Trade Loan program</a:t>
            </a:r>
            <a:r>
              <a:rPr lang="en-US" sz="1100" dirty="0"/>
              <a:t> can help if your company has been affected by foreign competition and needs to retool or expand to better compete. It can also help exporting  firms seeking to expand international sales.  </a:t>
            </a:r>
          </a:p>
        </p:txBody>
      </p:sp>
      <p:sp>
        <p:nvSpPr>
          <p:cNvPr id="4" name="Slide Number Placeholder 3"/>
          <p:cNvSpPr>
            <a:spLocks noGrp="1"/>
          </p:cNvSpPr>
          <p:nvPr>
            <p:ph type="sldNum" sz="quarter" idx="5"/>
          </p:nvPr>
        </p:nvSpPr>
        <p:spPr/>
        <p:txBody>
          <a:bodyPr/>
          <a:lstStyle/>
          <a:p>
            <a:fld id="{7997DFC8-E201-43B6-8CAE-013A31B3BEEA}" type="slidenum">
              <a:rPr lang="en-US" smtClean="0"/>
              <a:t>11</a:t>
            </a:fld>
            <a:endParaRPr lang="en-US" dirty="0"/>
          </a:p>
        </p:txBody>
      </p:sp>
    </p:spTree>
    <p:extLst>
      <p:ext uri="{BB962C8B-B14F-4D97-AF65-F5344CB8AC3E}">
        <p14:creationId xmlns:p14="http://schemas.microsoft.com/office/powerpoint/2010/main" val="3287594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40480"/>
          </a:xfrm>
        </p:spPr>
        <p:txBody>
          <a:bodyPr/>
          <a:lstStyle/>
          <a:p>
            <a:r>
              <a:rPr lang="en-US" sz="1100" dirty="0"/>
              <a:t>Companies need to adapt to sell into a Phygital Business Environment  where business is conducted physically in-person and virtually using  digital platforms (websites &amp; eCommerce). </a:t>
            </a:r>
          </a:p>
          <a:p>
            <a:endParaRPr lang="en-US" sz="1100" dirty="0"/>
          </a:p>
          <a:p>
            <a:r>
              <a:rPr lang="en-US" sz="1100" dirty="0"/>
              <a:t>Supply Chain: Manufacturing and wholesale trade and service sector businesses have embraced e-commerce because it streamlines the process of purchasing and selling components and products to other businesses.</a:t>
            </a:r>
          </a:p>
          <a:p>
            <a:endParaRPr lang="en-US" sz="1100" dirty="0"/>
          </a:p>
          <a:p>
            <a:r>
              <a:rPr lang="en-US" sz="1100" dirty="0"/>
              <a:t>Costs for Export Market Development and eCommerce Development can go well above the funding provided by the State Trade Expansion Program (STEP) Grant Program.  </a:t>
            </a:r>
          </a:p>
          <a:p>
            <a:endParaRPr lang="en-US" sz="1100" dirty="0"/>
          </a:p>
          <a:p>
            <a:r>
              <a:rPr lang="en-US" sz="1100" dirty="0"/>
              <a:t>SBA Loans of $350 Thousand or Less for FY2022 – Ending September 30, 2022</a:t>
            </a:r>
          </a:p>
          <a:p>
            <a:endParaRPr lang="en-US" sz="1100" dirty="0"/>
          </a:p>
          <a:p>
            <a:r>
              <a:rPr lang="en-US" sz="1100" dirty="0"/>
              <a:t>SBA Guarantee Fee – Paid by Business – is waived – Zero</a:t>
            </a:r>
          </a:p>
          <a:p>
            <a:endParaRPr lang="en-US" sz="1100" dirty="0"/>
          </a:p>
          <a:p>
            <a:r>
              <a:rPr lang="en-US" sz="1100" dirty="0"/>
              <a:t>SBA Ongoing Servicing Fee – Paid by Lender – is waived – Zero</a:t>
            </a:r>
          </a:p>
          <a:p>
            <a:endParaRPr lang="en-US" sz="1100" dirty="0"/>
          </a:p>
          <a:p>
            <a:r>
              <a:rPr lang="en-US" sz="1100" dirty="0"/>
              <a:t>SBA Export Express Loans of $350 Thousand or Less have a 90% Guarantee to Lender</a:t>
            </a:r>
          </a:p>
          <a:p>
            <a:endParaRPr lang="en-US" sz="1100" dirty="0"/>
          </a:p>
          <a:p>
            <a:r>
              <a:rPr lang="en-US" sz="1100" dirty="0"/>
              <a:t>SBA Export Express Loans over $350 Thousand and Up to $500 Thousand and have a 75% Guarantee to Lender</a:t>
            </a:r>
          </a:p>
          <a:p>
            <a:endParaRPr lang="en-US" sz="1100" dirty="0"/>
          </a:p>
          <a:p>
            <a:r>
              <a:rPr lang="en-US" sz="1100" dirty="0"/>
              <a:t>SBA Express offers 50% Guarantee for loans up to $500 Thousand  </a:t>
            </a:r>
          </a:p>
          <a:p>
            <a:endParaRPr lang="en-US" sz="1100" dirty="0"/>
          </a:p>
          <a:p>
            <a:endParaRPr lang="en-US" sz="1100" dirty="0"/>
          </a:p>
          <a:p>
            <a:endParaRPr lang="en-US" dirty="0"/>
          </a:p>
        </p:txBody>
      </p:sp>
      <p:sp>
        <p:nvSpPr>
          <p:cNvPr id="4" name="Slide Number Placeholder 3"/>
          <p:cNvSpPr>
            <a:spLocks noGrp="1"/>
          </p:cNvSpPr>
          <p:nvPr>
            <p:ph type="sldNum" sz="quarter" idx="5"/>
          </p:nvPr>
        </p:nvSpPr>
        <p:spPr/>
        <p:txBody>
          <a:bodyPr/>
          <a:lstStyle/>
          <a:p>
            <a:fld id="{7997DFC8-E201-43B6-8CAE-013A31B3BEEA}" type="slidenum">
              <a:rPr lang="en-US" smtClean="0"/>
              <a:t>12</a:t>
            </a:fld>
            <a:endParaRPr lang="en-US" dirty="0"/>
          </a:p>
        </p:txBody>
      </p:sp>
    </p:spTree>
    <p:extLst>
      <p:ext uri="{BB962C8B-B14F-4D97-AF65-F5344CB8AC3E}">
        <p14:creationId xmlns:p14="http://schemas.microsoft.com/office/powerpoint/2010/main" val="3084518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05D9B-ED93-41ED-96DB-D612FF9F0D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6AB13A-851B-4313-ABC1-F0376E6D68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19A4FF-9F9C-4499-AECB-C62D243905E7}"/>
              </a:ext>
            </a:extLst>
          </p:cNvPr>
          <p:cNvSpPr>
            <a:spLocks noGrp="1"/>
          </p:cNvSpPr>
          <p:nvPr>
            <p:ph type="dt" sz="half" idx="10"/>
          </p:nvPr>
        </p:nvSpPr>
        <p:spPr/>
        <p:txBody>
          <a:bodyPr/>
          <a:lstStyle/>
          <a:p>
            <a:fld id="{B7FE1A72-B371-42B3-81F6-B3F48F9BB535}" type="datetimeFigureOut">
              <a:rPr lang="en-US" smtClean="0"/>
              <a:t>6/10/2022</a:t>
            </a:fld>
            <a:endParaRPr lang="en-US" dirty="0"/>
          </a:p>
        </p:txBody>
      </p:sp>
      <p:sp>
        <p:nvSpPr>
          <p:cNvPr id="5" name="Footer Placeholder 4">
            <a:extLst>
              <a:ext uri="{FF2B5EF4-FFF2-40B4-BE49-F238E27FC236}">
                <a16:creationId xmlns:a16="http://schemas.microsoft.com/office/drawing/2014/main" id="{94213753-336C-46C9-9A09-2F3FEBFA9C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D6E9C4-467C-4C0F-B275-E88999507467}"/>
              </a:ext>
            </a:extLst>
          </p:cNvPr>
          <p:cNvSpPr>
            <a:spLocks noGrp="1"/>
          </p:cNvSpPr>
          <p:nvPr>
            <p:ph type="sldNum" sz="quarter" idx="12"/>
          </p:nvPr>
        </p:nvSpPr>
        <p:spPr/>
        <p:txBody>
          <a:bodyPr/>
          <a:lstStyle/>
          <a:p>
            <a:fld id="{4500F06F-EC61-4D49-A440-33817AED3EB5}" type="slidenum">
              <a:rPr lang="en-US" smtClean="0"/>
              <a:t>‹#›</a:t>
            </a:fld>
            <a:endParaRPr lang="en-US" dirty="0"/>
          </a:p>
        </p:txBody>
      </p:sp>
    </p:spTree>
    <p:extLst>
      <p:ext uri="{BB962C8B-B14F-4D97-AF65-F5344CB8AC3E}">
        <p14:creationId xmlns:p14="http://schemas.microsoft.com/office/powerpoint/2010/main" val="194032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23046-17F6-40B4-B082-94E6058BFC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9EB8E7-BD69-4CD9-B8FB-831458E28A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17D6C-2401-4429-BD2C-63A414906173}"/>
              </a:ext>
            </a:extLst>
          </p:cNvPr>
          <p:cNvSpPr>
            <a:spLocks noGrp="1"/>
          </p:cNvSpPr>
          <p:nvPr>
            <p:ph type="dt" sz="half" idx="10"/>
          </p:nvPr>
        </p:nvSpPr>
        <p:spPr/>
        <p:txBody>
          <a:bodyPr/>
          <a:lstStyle/>
          <a:p>
            <a:fld id="{B7FE1A72-B371-42B3-81F6-B3F48F9BB535}" type="datetimeFigureOut">
              <a:rPr lang="en-US" smtClean="0"/>
              <a:t>6/10/2022</a:t>
            </a:fld>
            <a:endParaRPr lang="en-US" dirty="0"/>
          </a:p>
        </p:txBody>
      </p:sp>
      <p:sp>
        <p:nvSpPr>
          <p:cNvPr id="5" name="Footer Placeholder 4">
            <a:extLst>
              <a:ext uri="{FF2B5EF4-FFF2-40B4-BE49-F238E27FC236}">
                <a16:creationId xmlns:a16="http://schemas.microsoft.com/office/drawing/2014/main" id="{0F63F971-4026-480B-98B9-F5CD179F1D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0934E5-5A59-402E-AF9C-B4249B2DEB87}"/>
              </a:ext>
            </a:extLst>
          </p:cNvPr>
          <p:cNvSpPr>
            <a:spLocks noGrp="1"/>
          </p:cNvSpPr>
          <p:nvPr>
            <p:ph type="sldNum" sz="quarter" idx="12"/>
          </p:nvPr>
        </p:nvSpPr>
        <p:spPr/>
        <p:txBody>
          <a:bodyPr/>
          <a:lstStyle/>
          <a:p>
            <a:fld id="{4500F06F-EC61-4D49-A440-33817AED3EB5}" type="slidenum">
              <a:rPr lang="en-US" smtClean="0"/>
              <a:t>‹#›</a:t>
            </a:fld>
            <a:endParaRPr lang="en-US" dirty="0"/>
          </a:p>
        </p:txBody>
      </p:sp>
    </p:spTree>
    <p:extLst>
      <p:ext uri="{BB962C8B-B14F-4D97-AF65-F5344CB8AC3E}">
        <p14:creationId xmlns:p14="http://schemas.microsoft.com/office/powerpoint/2010/main" val="2091006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FDF688-A95F-4608-9A21-E4C5580E39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B58572-D8B0-4E51-88ED-08FB47F5F2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DC922A-E407-4858-A417-69FF5814969D}"/>
              </a:ext>
            </a:extLst>
          </p:cNvPr>
          <p:cNvSpPr>
            <a:spLocks noGrp="1"/>
          </p:cNvSpPr>
          <p:nvPr>
            <p:ph type="dt" sz="half" idx="10"/>
          </p:nvPr>
        </p:nvSpPr>
        <p:spPr/>
        <p:txBody>
          <a:bodyPr/>
          <a:lstStyle/>
          <a:p>
            <a:fld id="{B7FE1A72-B371-42B3-81F6-B3F48F9BB535}" type="datetimeFigureOut">
              <a:rPr lang="en-US" smtClean="0"/>
              <a:t>6/10/2022</a:t>
            </a:fld>
            <a:endParaRPr lang="en-US" dirty="0"/>
          </a:p>
        </p:txBody>
      </p:sp>
      <p:sp>
        <p:nvSpPr>
          <p:cNvPr id="5" name="Footer Placeholder 4">
            <a:extLst>
              <a:ext uri="{FF2B5EF4-FFF2-40B4-BE49-F238E27FC236}">
                <a16:creationId xmlns:a16="http://schemas.microsoft.com/office/drawing/2014/main" id="{AAB7F43A-FAB0-4AF8-89A2-20AB9F3F9B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9B1CF9-7597-41E5-873C-26AFA5A9B727}"/>
              </a:ext>
            </a:extLst>
          </p:cNvPr>
          <p:cNvSpPr>
            <a:spLocks noGrp="1"/>
          </p:cNvSpPr>
          <p:nvPr>
            <p:ph type="sldNum" sz="quarter" idx="12"/>
          </p:nvPr>
        </p:nvSpPr>
        <p:spPr/>
        <p:txBody>
          <a:bodyPr/>
          <a:lstStyle/>
          <a:p>
            <a:fld id="{4500F06F-EC61-4D49-A440-33817AED3EB5}" type="slidenum">
              <a:rPr lang="en-US" smtClean="0"/>
              <a:t>‹#›</a:t>
            </a:fld>
            <a:endParaRPr lang="en-US" dirty="0"/>
          </a:p>
        </p:txBody>
      </p:sp>
    </p:spTree>
    <p:extLst>
      <p:ext uri="{BB962C8B-B14F-4D97-AF65-F5344CB8AC3E}">
        <p14:creationId xmlns:p14="http://schemas.microsoft.com/office/powerpoint/2010/main" val="2163319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50"/>
            <a:ext cx="105156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521226" y="6194300"/>
            <a:ext cx="2394420" cy="365125"/>
          </a:xfrm>
        </p:spPr>
        <p:txBody>
          <a:bodyPr/>
          <a:lstStyle/>
          <a:p>
            <a:fld id="{5C63769D-CC2F-864E-9501-A077951EC7AD}" type="datetime4">
              <a:rPr lang="en-US" smtClean="0"/>
              <a:t>June 10, 2022</a:t>
            </a:fld>
            <a:endParaRPr lang="en-US" dirty="0"/>
          </a:p>
        </p:txBody>
      </p:sp>
      <p:sp>
        <p:nvSpPr>
          <p:cNvPr id="9" name="Footer Placeholder 5"/>
          <p:cNvSpPr>
            <a:spLocks noGrp="1"/>
          </p:cNvSpPr>
          <p:nvPr>
            <p:ph type="ftr" sz="quarter" idx="11"/>
          </p:nvPr>
        </p:nvSpPr>
        <p:spPr>
          <a:xfrm>
            <a:off x="4038600" y="6194300"/>
            <a:ext cx="4114800" cy="365125"/>
          </a:xfrm>
        </p:spPr>
        <p:txBody>
          <a:bodyPr/>
          <a:lstStyle/>
          <a:p>
            <a:endParaRPr lang="en-US" dirty="0"/>
          </a:p>
        </p:txBody>
      </p:sp>
      <p:sp>
        <p:nvSpPr>
          <p:cNvPr id="10" name="Slide Number Placeholder 6"/>
          <p:cNvSpPr>
            <a:spLocks noGrp="1"/>
          </p:cNvSpPr>
          <p:nvPr>
            <p:ph type="sldNum" sz="quarter" idx="12"/>
          </p:nvPr>
        </p:nvSpPr>
        <p:spPr>
          <a:xfrm>
            <a:off x="9062013" y="6194300"/>
            <a:ext cx="2743200" cy="365125"/>
          </a:xfrm>
        </p:spPr>
        <p:txBody>
          <a:bodyPr/>
          <a:lstStyle/>
          <a:p>
            <a:fld id="{B1AB44B9-F1EC-4F4B-88D4-413245C9CD3E}" type="slidenum">
              <a:rPr lang="en-US" smtClean="0"/>
              <a:t>‹#›</a:t>
            </a:fld>
            <a:endParaRPr lang="en-US" dirty="0"/>
          </a:p>
        </p:txBody>
      </p:sp>
      <p:sp>
        <p:nvSpPr>
          <p:cNvPr id="11" name="Subtitle 2"/>
          <p:cNvSpPr>
            <a:spLocks noGrp="1"/>
          </p:cNvSpPr>
          <p:nvPr>
            <p:ph type="subTitle" idx="13"/>
          </p:nvPr>
        </p:nvSpPr>
        <p:spPr>
          <a:xfrm>
            <a:off x="838200" y="1129554"/>
            <a:ext cx="10515600" cy="696071"/>
          </a:xfrm>
        </p:spPr>
        <p:txBody>
          <a:bodyPr>
            <a:normAutofit/>
          </a:bodyPr>
          <a:lstStyle>
            <a:lvl1pPr marL="0" indent="0" algn="ctr">
              <a:buNone/>
              <a:defRPr sz="21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2642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69ABA-C40B-4D39-A382-BB120E3362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CC6C3C-B5F5-47D6-A8EA-8439033CF7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5DFA4A-D858-46FF-B6CE-116D04A7FE59}"/>
              </a:ext>
            </a:extLst>
          </p:cNvPr>
          <p:cNvSpPr>
            <a:spLocks noGrp="1"/>
          </p:cNvSpPr>
          <p:nvPr>
            <p:ph type="dt" sz="half" idx="10"/>
          </p:nvPr>
        </p:nvSpPr>
        <p:spPr/>
        <p:txBody>
          <a:bodyPr/>
          <a:lstStyle/>
          <a:p>
            <a:fld id="{B7FE1A72-B371-42B3-81F6-B3F48F9BB535}" type="datetimeFigureOut">
              <a:rPr lang="en-US" smtClean="0"/>
              <a:t>6/10/2022</a:t>
            </a:fld>
            <a:endParaRPr lang="en-US" dirty="0"/>
          </a:p>
        </p:txBody>
      </p:sp>
      <p:sp>
        <p:nvSpPr>
          <p:cNvPr id="5" name="Footer Placeholder 4">
            <a:extLst>
              <a:ext uri="{FF2B5EF4-FFF2-40B4-BE49-F238E27FC236}">
                <a16:creationId xmlns:a16="http://schemas.microsoft.com/office/drawing/2014/main" id="{0E4FF2F2-500F-49C4-B761-2D1DE072CD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5B125B-F952-4849-8DB1-7BC49EE84411}"/>
              </a:ext>
            </a:extLst>
          </p:cNvPr>
          <p:cNvSpPr>
            <a:spLocks noGrp="1"/>
          </p:cNvSpPr>
          <p:nvPr>
            <p:ph type="sldNum" sz="quarter" idx="12"/>
          </p:nvPr>
        </p:nvSpPr>
        <p:spPr/>
        <p:txBody>
          <a:bodyPr/>
          <a:lstStyle/>
          <a:p>
            <a:fld id="{4500F06F-EC61-4D49-A440-33817AED3EB5}" type="slidenum">
              <a:rPr lang="en-US" smtClean="0"/>
              <a:t>‹#›</a:t>
            </a:fld>
            <a:endParaRPr lang="en-US" dirty="0"/>
          </a:p>
        </p:txBody>
      </p:sp>
    </p:spTree>
    <p:extLst>
      <p:ext uri="{BB962C8B-B14F-4D97-AF65-F5344CB8AC3E}">
        <p14:creationId xmlns:p14="http://schemas.microsoft.com/office/powerpoint/2010/main" val="2909789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BA197-96B5-44E6-8256-EE02604665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7A7DD1-BF07-4B24-937A-E7ABAD1DC9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BCDFAC-C03D-47FC-AA61-68053CF75192}"/>
              </a:ext>
            </a:extLst>
          </p:cNvPr>
          <p:cNvSpPr>
            <a:spLocks noGrp="1"/>
          </p:cNvSpPr>
          <p:nvPr>
            <p:ph type="dt" sz="half" idx="10"/>
          </p:nvPr>
        </p:nvSpPr>
        <p:spPr/>
        <p:txBody>
          <a:bodyPr/>
          <a:lstStyle/>
          <a:p>
            <a:fld id="{B7FE1A72-B371-42B3-81F6-B3F48F9BB535}" type="datetimeFigureOut">
              <a:rPr lang="en-US" smtClean="0"/>
              <a:t>6/10/2022</a:t>
            </a:fld>
            <a:endParaRPr lang="en-US" dirty="0"/>
          </a:p>
        </p:txBody>
      </p:sp>
      <p:sp>
        <p:nvSpPr>
          <p:cNvPr id="5" name="Footer Placeholder 4">
            <a:extLst>
              <a:ext uri="{FF2B5EF4-FFF2-40B4-BE49-F238E27FC236}">
                <a16:creationId xmlns:a16="http://schemas.microsoft.com/office/drawing/2014/main" id="{C8ADB250-B842-427C-B43E-CD64C6CE52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544164-4E28-4BA0-948E-46CD00036673}"/>
              </a:ext>
            </a:extLst>
          </p:cNvPr>
          <p:cNvSpPr>
            <a:spLocks noGrp="1"/>
          </p:cNvSpPr>
          <p:nvPr>
            <p:ph type="sldNum" sz="quarter" idx="12"/>
          </p:nvPr>
        </p:nvSpPr>
        <p:spPr/>
        <p:txBody>
          <a:bodyPr/>
          <a:lstStyle/>
          <a:p>
            <a:fld id="{4500F06F-EC61-4D49-A440-33817AED3EB5}" type="slidenum">
              <a:rPr lang="en-US" smtClean="0"/>
              <a:t>‹#›</a:t>
            </a:fld>
            <a:endParaRPr lang="en-US" dirty="0"/>
          </a:p>
        </p:txBody>
      </p:sp>
    </p:spTree>
    <p:extLst>
      <p:ext uri="{BB962C8B-B14F-4D97-AF65-F5344CB8AC3E}">
        <p14:creationId xmlns:p14="http://schemas.microsoft.com/office/powerpoint/2010/main" val="48185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52681-3408-4527-BB04-9BD8B8E033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4AA98A-3F21-411F-8A57-1A72CBEB11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3C483E-0DC8-4702-9D14-FF55C3D34C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2E0EDA-1E61-4163-9B56-95E12E28CA42}"/>
              </a:ext>
            </a:extLst>
          </p:cNvPr>
          <p:cNvSpPr>
            <a:spLocks noGrp="1"/>
          </p:cNvSpPr>
          <p:nvPr>
            <p:ph type="dt" sz="half" idx="10"/>
          </p:nvPr>
        </p:nvSpPr>
        <p:spPr/>
        <p:txBody>
          <a:bodyPr/>
          <a:lstStyle/>
          <a:p>
            <a:fld id="{B7FE1A72-B371-42B3-81F6-B3F48F9BB535}" type="datetimeFigureOut">
              <a:rPr lang="en-US" smtClean="0"/>
              <a:t>6/10/2022</a:t>
            </a:fld>
            <a:endParaRPr lang="en-US" dirty="0"/>
          </a:p>
        </p:txBody>
      </p:sp>
      <p:sp>
        <p:nvSpPr>
          <p:cNvPr id="6" name="Footer Placeholder 5">
            <a:extLst>
              <a:ext uri="{FF2B5EF4-FFF2-40B4-BE49-F238E27FC236}">
                <a16:creationId xmlns:a16="http://schemas.microsoft.com/office/drawing/2014/main" id="{AF2873C4-78C7-41DB-B6B3-751DE2A8A0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07878A7-AAC0-4E01-ACE8-42AF743CAF47}"/>
              </a:ext>
            </a:extLst>
          </p:cNvPr>
          <p:cNvSpPr>
            <a:spLocks noGrp="1"/>
          </p:cNvSpPr>
          <p:nvPr>
            <p:ph type="sldNum" sz="quarter" idx="12"/>
          </p:nvPr>
        </p:nvSpPr>
        <p:spPr/>
        <p:txBody>
          <a:bodyPr/>
          <a:lstStyle/>
          <a:p>
            <a:fld id="{4500F06F-EC61-4D49-A440-33817AED3EB5}" type="slidenum">
              <a:rPr lang="en-US" smtClean="0"/>
              <a:t>‹#›</a:t>
            </a:fld>
            <a:endParaRPr lang="en-US" dirty="0"/>
          </a:p>
        </p:txBody>
      </p:sp>
    </p:spTree>
    <p:extLst>
      <p:ext uri="{BB962C8B-B14F-4D97-AF65-F5344CB8AC3E}">
        <p14:creationId xmlns:p14="http://schemas.microsoft.com/office/powerpoint/2010/main" val="501933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898A4-75C4-41A3-9208-290D837C98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74154B-64E2-4EDE-9330-7E2EA57867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53A282-5290-4CA3-83B0-A3B7ABEB53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2223B0-23A1-41FB-921D-3E62C9553B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202DDC-7F4C-4846-AEA1-703F80C7DE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93E199-D2DC-477F-89F3-B2FF26DF4D1E}"/>
              </a:ext>
            </a:extLst>
          </p:cNvPr>
          <p:cNvSpPr>
            <a:spLocks noGrp="1"/>
          </p:cNvSpPr>
          <p:nvPr>
            <p:ph type="dt" sz="half" idx="10"/>
          </p:nvPr>
        </p:nvSpPr>
        <p:spPr/>
        <p:txBody>
          <a:bodyPr/>
          <a:lstStyle/>
          <a:p>
            <a:fld id="{B7FE1A72-B371-42B3-81F6-B3F48F9BB535}" type="datetimeFigureOut">
              <a:rPr lang="en-US" smtClean="0"/>
              <a:t>6/10/2022</a:t>
            </a:fld>
            <a:endParaRPr lang="en-US" dirty="0"/>
          </a:p>
        </p:txBody>
      </p:sp>
      <p:sp>
        <p:nvSpPr>
          <p:cNvPr id="8" name="Footer Placeholder 7">
            <a:extLst>
              <a:ext uri="{FF2B5EF4-FFF2-40B4-BE49-F238E27FC236}">
                <a16:creationId xmlns:a16="http://schemas.microsoft.com/office/drawing/2014/main" id="{29D91685-37FD-4058-A590-B0CAF6B2491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9F17A5F-6D76-4AFD-B1C6-D668DBFA1172}"/>
              </a:ext>
            </a:extLst>
          </p:cNvPr>
          <p:cNvSpPr>
            <a:spLocks noGrp="1"/>
          </p:cNvSpPr>
          <p:nvPr>
            <p:ph type="sldNum" sz="quarter" idx="12"/>
          </p:nvPr>
        </p:nvSpPr>
        <p:spPr/>
        <p:txBody>
          <a:bodyPr/>
          <a:lstStyle/>
          <a:p>
            <a:fld id="{4500F06F-EC61-4D49-A440-33817AED3EB5}" type="slidenum">
              <a:rPr lang="en-US" smtClean="0"/>
              <a:t>‹#›</a:t>
            </a:fld>
            <a:endParaRPr lang="en-US" dirty="0"/>
          </a:p>
        </p:txBody>
      </p:sp>
    </p:spTree>
    <p:extLst>
      <p:ext uri="{BB962C8B-B14F-4D97-AF65-F5344CB8AC3E}">
        <p14:creationId xmlns:p14="http://schemas.microsoft.com/office/powerpoint/2010/main" val="413297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FE5B7-BF9D-4D35-8EFD-4F7645518D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180671-0EC1-42A8-87FF-D1280814B04C}"/>
              </a:ext>
            </a:extLst>
          </p:cNvPr>
          <p:cNvSpPr>
            <a:spLocks noGrp="1"/>
          </p:cNvSpPr>
          <p:nvPr>
            <p:ph type="dt" sz="half" idx="10"/>
          </p:nvPr>
        </p:nvSpPr>
        <p:spPr/>
        <p:txBody>
          <a:bodyPr/>
          <a:lstStyle/>
          <a:p>
            <a:fld id="{B7FE1A72-B371-42B3-81F6-B3F48F9BB535}" type="datetimeFigureOut">
              <a:rPr lang="en-US" smtClean="0"/>
              <a:t>6/10/2022</a:t>
            </a:fld>
            <a:endParaRPr lang="en-US" dirty="0"/>
          </a:p>
        </p:txBody>
      </p:sp>
      <p:sp>
        <p:nvSpPr>
          <p:cNvPr id="4" name="Footer Placeholder 3">
            <a:extLst>
              <a:ext uri="{FF2B5EF4-FFF2-40B4-BE49-F238E27FC236}">
                <a16:creationId xmlns:a16="http://schemas.microsoft.com/office/drawing/2014/main" id="{78EEB063-D77A-4FE7-BC38-C55415CF154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81AFB1-EFF0-4EDC-9643-9ED78AD038EF}"/>
              </a:ext>
            </a:extLst>
          </p:cNvPr>
          <p:cNvSpPr>
            <a:spLocks noGrp="1"/>
          </p:cNvSpPr>
          <p:nvPr>
            <p:ph type="sldNum" sz="quarter" idx="12"/>
          </p:nvPr>
        </p:nvSpPr>
        <p:spPr/>
        <p:txBody>
          <a:bodyPr/>
          <a:lstStyle/>
          <a:p>
            <a:fld id="{4500F06F-EC61-4D49-A440-33817AED3EB5}" type="slidenum">
              <a:rPr lang="en-US" smtClean="0"/>
              <a:t>‹#›</a:t>
            </a:fld>
            <a:endParaRPr lang="en-US" dirty="0"/>
          </a:p>
        </p:txBody>
      </p:sp>
    </p:spTree>
    <p:extLst>
      <p:ext uri="{BB962C8B-B14F-4D97-AF65-F5344CB8AC3E}">
        <p14:creationId xmlns:p14="http://schemas.microsoft.com/office/powerpoint/2010/main" val="2208485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1FA327-4AC1-4936-8655-437911B538B3}"/>
              </a:ext>
            </a:extLst>
          </p:cNvPr>
          <p:cNvSpPr>
            <a:spLocks noGrp="1"/>
          </p:cNvSpPr>
          <p:nvPr>
            <p:ph type="dt" sz="half" idx="10"/>
          </p:nvPr>
        </p:nvSpPr>
        <p:spPr/>
        <p:txBody>
          <a:bodyPr/>
          <a:lstStyle/>
          <a:p>
            <a:fld id="{B7FE1A72-B371-42B3-81F6-B3F48F9BB535}" type="datetimeFigureOut">
              <a:rPr lang="en-US" smtClean="0"/>
              <a:t>6/10/2022</a:t>
            </a:fld>
            <a:endParaRPr lang="en-US" dirty="0"/>
          </a:p>
        </p:txBody>
      </p:sp>
      <p:sp>
        <p:nvSpPr>
          <p:cNvPr id="3" name="Footer Placeholder 2">
            <a:extLst>
              <a:ext uri="{FF2B5EF4-FFF2-40B4-BE49-F238E27FC236}">
                <a16:creationId xmlns:a16="http://schemas.microsoft.com/office/drawing/2014/main" id="{D7948A87-BBBF-4B43-AB67-FA3C19C7DDE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252367C-A9E6-4F01-A870-D4C14616FCB0}"/>
              </a:ext>
            </a:extLst>
          </p:cNvPr>
          <p:cNvSpPr>
            <a:spLocks noGrp="1"/>
          </p:cNvSpPr>
          <p:nvPr>
            <p:ph type="sldNum" sz="quarter" idx="12"/>
          </p:nvPr>
        </p:nvSpPr>
        <p:spPr/>
        <p:txBody>
          <a:bodyPr/>
          <a:lstStyle/>
          <a:p>
            <a:fld id="{4500F06F-EC61-4D49-A440-33817AED3EB5}" type="slidenum">
              <a:rPr lang="en-US" smtClean="0"/>
              <a:t>‹#›</a:t>
            </a:fld>
            <a:endParaRPr lang="en-US" dirty="0"/>
          </a:p>
        </p:txBody>
      </p:sp>
    </p:spTree>
    <p:extLst>
      <p:ext uri="{BB962C8B-B14F-4D97-AF65-F5344CB8AC3E}">
        <p14:creationId xmlns:p14="http://schemas.microsoft.com/office/powerpoint/2010/main" val="4083624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411F7-8733-45EF-8A19-4E2BF40597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449AEE-76D8-4736-AD68-06EFF3F78D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A6E87-5287-432E-B184-FF2FA4441C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2A776E-1A35-4A8D-8AFB-562BA0169916}"/>
              </a:ext>
            </a:extLst>
          </p:cNvPr>
          <p:cNvSpPr>
            <a:spLocks noGrp="1"/>
          </p:cNvSpPr>
          <p:nvPr>
            <p:ph type="dt" sz="half" idx="10"/>
          </p:nvPr>
        </p:nvSpPr>
        <p:spPr/>
        <p:txBody>
          <a:bodyPr/>
          <a:lstStyle/>
          <a:p>
            <a:fld id="{B7FE1A72-B371-42B3-81F6-B3F48F9BB535}" type="datetimeFigureOut">
              <a:rPr lang="en-US" smtClean="0"/>
              <a:t>6/10/2022</a:t>
            </a:fld>
            <a:endParaRPr lang="en-US" dirty="0"/>
          </a:p>
        </p:txBody>
      </p:sp>
      <p:sp>
        <p:nvSpPr>
          <p:cNvPr id="6" name="Footer Placeholder 5">
            <a:extLst>
              <a:ext uri="{FF2B5EF4-FFF2-40B4-BE49-F238E27FC236}">
                <a16:creationId xmlns:a16="http://schemas.microsoft.com/office/drawing/2014/main" id="{BD19F530-209D-4A1D-8E3D-45D2E95B61E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B24DA0-D84D-4EEF-8067-592F5307DD8D}"/>
              </a:ext>
            </a:extLst>
          </p:cNvPr>
          <p:cNvSpPr>
            <a:spLocks noGrp="1"/>
          </p:cNvSpPr>
          <p:nvPr>
            <p:ph type="sldNum" sz="quarter" idx="12"/>
          </p:nvPr>
        </p:nvSpPr>
        <p:spPr/>
        <p:txBody>
          <a:bodyPr/>
          <a:lstStyle/>
          <a:p>
            <a:fld id="{4500F06F-EC61-4D49-A440-33817AED3EB5}" type="slidenum">
              <a:rPr lang="en-US" smtClean="0"/>
              <a:t>‹#›</a:t>
            </a:fld>
            <a:endParaRPr lang="en-US" dirty="0"/>
          </a:p>
        </p:txBody>
      </p:sp>
    </p:spTree>
    <p:extLst>
      <p:ext uri="{BB962C8B-B14F-4D97-AF65-F5344CB8AC3E}">
        <p14:creationId xmlns:p14="http://schemas.microsoft.com/office/powerpoint/2010/main" val="2584214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938D8-D1C5-40F2-B4F3-3CFC6E2A08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CD6654-210E-4B3B-ACEF-0E13CE4188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189C91D-1B60-44C2-8BDA-BF3BFACA18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17FD10-311A-46AD-9A9B-C38E05535142}"/>
              </a:ext>
            </a:extLst>
          </p:cNvPr>
          <p:cNvSpPr>
            <a:spLocks noGrp="1"/>
          </p:cNvSpPr>
          <p:nvPr>
            <p:ph type="dt" sz="half" idx="10"/>
          </p:nvPr>
        </p:nvSpPr>
        <p:spPr/>
        <p:txBody>
          <a:bodyPr/>
          <a:lstStyle/>
          <a:p>
            <a:fld id="{B7FE1A72-B371-42B3-81F6-B3F48F9BB535}" type="datetimeFigureOut">
              <a:rPr lang="en-US" smtClean="0"/>
              <a:t>6/10/2022</a:t>
            </a:fld>
            <a:endParaRPr lang="en-US" dirty="0"/>
          </a:p>
        </p:txBody>
      </p:sp>
      <p:sp>
        <p:nvSpPr>
          <p:cNvPr id="6" name="Footer Placeholder 5">
            <a:extLst>
              <a:ext uri="{FF2B5EF4-FFF2-40B4-BE49-F238E27FC236}">
                <a16:creationId xmlns:a16="http://schemas.microsoft.com/office/drawing/2014/main" id="{DA31B42C-C6D7-4238-94F1-9F2F3D4C2F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6EDB69-6E93-4693-8EE9-612583629126}"/>
              </a:ext>
            </a:extLst>
          </p:cNvPr>
          <p:cNvSpPr>
            <a:spLocks noGrp="1"/>
          </p:cNvSpPr>
          <p:nvPr>
            <p:ph type="sldNum" sz="quarter" idx="12"/>
          </p:nvPr>
        </p:nvSpPr>
        <p:spPr/>
        <p:txBody>
          <a:bodyPr/>
          <a:lstStyle/>
          <a:p>
            <a:fld id="{4500F06F-EC61-4D49-A440-33817AED3EB5}" type="slidenum">
              <a:rPr lang="en-US" smtClean="0"/>
              <a:t>‹#›</a:t>
            </a:fld>
            <a:endParaRPr lang="en-US" dirty="0"/>
          </a:p>
        </p:txBody>
      </p:sp>
    </p:spTree>
    <p:extLst>
      <p:ext uri="{BB962C8B-B14F-4D97-AF65-F5344CB8AC3E}">
        <p14:creationId xmlns:p14="http://schemas.microsoft.com/office/powerpoint/2010/main" val="3868161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641BA7-3F5F-4426-A7E1-05D035F22D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45A7CE-3FA5-4949-8204-387B100AB2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9EE159-1F1D-4672-BE75-E949A6EBF2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E1A72-B371-42B3-81F6-B3F48F9BB535}" type="datetimeFigureOut">
              <a:rPr lang="en-US" smtClean="0"/>
              <a:t>6/10/2022</a:t>
            </a:fld>
            <a:endParaRPr lang="en-US" dirty="0"/>
          </a:p>
        </p:txBody>
      </p:sp>
      <p:sp>
        <p:nvSpPr>
          <p:cNvPr id="5" name="Footer Placeholder 4">
            <a:extLst>
              <a:ext uri="{FF2B5EF4-FFF2-40B4-BE49-F238E27FC236}">
                <a16:creationId xmlns:a16="http://schemas.microsoft.com/office/drawing/2014/main" id="{30325F95-AD78-4E3C-8C0A-7FEFF9D4F2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45044B4-000B-4F36-AEF4-3F94246D0A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0F06F-EC61-4D49-A440-33817AED3EB5}" type="slidenum">
              <a:rPr lang="en-US" smtClean="0"/>
              <a:t>‹#›</a:t>
            </a:fld>
            <a:endParaRPr lang="en-US" dirty="0"/>
          </a:p>
        </p:txBody>
      </p:sp>
    </p:spTree>
    <p:extLst>
      <p:ext uri="{BB962C8B-B14F-4D97-AF65-F5344CB8AC3E}">
        <p14:creationId xmlns:p14="http://schemas.microsoft.com/office/powerpoint/2010/main" val="4280500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5.tiff"/><Relationship Id="rId4" Type="http://schemas.openxmlformats.org/officeDocument/2006/relationships/image" Target="../media/image14.tiff"/></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mailto:john.brislin@sba.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mailto:mbjuaniza@sba.gov" TargetMode="External"/><Relationship Id="rId4" Type="http://schemas.openxmlformats.org/officeDocument/2006/relationships/hyperlink" Target="mailto:james.newton@sba.go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sba.gov/local-assistance/export-trade-assistance/washington-export-outreach-tea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 sunset&#10;&#10;Description automatically generated">
            <a:extLst>
              <a:ext uri="{FF2B5EF4-FFF2-40B4-BE49-F238E27FC236}">
                <a16:creationId xmlns:a16="http://schemas.microsoft.com/office/drawing/2014/main" id="{DC1E7C25-66EF-423C-9A2B-6312E5C2A208}"/>
              </a:ext>
            </a:extLst>
          </p:cNvPr>
          <p:cNvPicPr>
            <a:picLocks noChangeAspect="1"/>
          </p:cNvPicPr>
          <p:nvPr/>
        </p:nvPicPr>
        <p:blipFill rotWithShape="1">
          <a:blip r:embed="rId3">
            <a:extLst>
              <a:ext uri="{28A0092B-C50C-407E-A947-70E740481C1C}">
                <a14:useLocalDpi xmlns:a14="http://schemas.microsoft.com/office/drawing/2010/main" val="0"/>
              </a:ext>
            </a:extLst>
          </a:blip>
          <a:srcRect l="11095" r="1" b="1"/>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7A6EA36E-5114-4A58-AEDE-7B8043CB96FA}"/>
              </a:ext>
            </a:extLst>
          </p:cNvPr>
          <p:cNvSpPr txBox="1"/>
          <p:nvPr/>
        </p:nvSpPr>
        <p:spPr>
          <a:xfrm>
            <a:off x="1229710" y="225677"/>
            <a:ext cx="9732580" cy="1938992"/>
          </a:xfrm>
          <a:prstGeom prst="rect">
            <a:avLst/>
          </a:prstGeom>
          <a:solidFill>
            <a:srgbClr val="FFFFFF">
              <a:alpha val="52941"/>
            </a:srgbClr>
          </a:solidFill>
        </p:spPr>
        <p:txBody>
          <a:bodyPr wrap="square" rtlCol="0">
            <a:spAutoFit/>
          </a:bodyPr>
          <a:lstStyle/>
          <a:p>
            <a:pPr algn="ctr"/>
            <a:r>
              <a:rPr lang="en-US" sz="6000" dirty="0">
                <a:latin typeface="Georgia" panose="02040502050405020303" pitchFamily="18" charset="0"/>
              </a:rPr>
              <a:t>Getting Back on Track Through Exporting</a:t>
            </a:r>
          </a:p>
        </p:txBody>
      </p:sp>
    </p:spTree>
    <p:extLst>
      <p:ext uri="{BB962C8B-B14F-4D97-AF65-F5344CB8AC3E}">
        <p14:creationId xmlns:p14="http://schemas.microsoft.com/office/powerpoint/2010/main" val="1906309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FCC05E-E932-4B16-876A-D83B3FFFFEDC}"/>
              </a:ext>
            </a:extLst>
          </p:cNvPr>
          <p:cNvSpPr>
            <a:spLocks noGrp="1"/>
          </p:cNvSpPr>
          <p:nvPr>
            <p:ph type="sldNum" sz="quarter" idx="12"/>
          </p:nvPr>
        </p:nvSpPr>
        <p:spPr/>
        <p:txBody>
          <a:bodyPr/>
          <a:lstStyle/>
          <a:p>
            <a:fld id="{B1AB44B9-F1EC-4F4B-88D4-413245C9CD3E}" type="slidenum">
              <a:rPr lang="en-US" smtClean="0"/>
              <a:t>10</a:t>
            </a:fld>
            <a:endParaRPr lang="en-US" dirty="0"/>
          </a:p>
        </p:txBody>
      </p:sp>
      <p:sp>
        <p:nvSpPr>
          <p:cNvPr id="7" name="Subtitle 4">
            <a:extLst>
              <a:ext uri="{FF2B5EF4-FFF2-40B4-BE49-F238E27FC236}">
                <a16:creationId xmlns:a16="http://schemas.microsoft.com/office/drawing/2014/main" id="{FD6B63BB-E9B8-4984-A27E-A535299506AB}"/>
              </a:ext>
            </a:extLst>
          </p:cNvPr>
          <p:cNvSpPr txBox="1">
            <a:spLocks/>
          </p:cNvSpPr>
          <p:nvPr/>
        </p:nvSpPr>
        <p:spPr>
          <a:xfrm>
            <a:off x="3913632" y="1427244"/>
            <a:ext cx="2084832" cy="224254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100" b="1" kern="1200">
                <a:solidFill>
                  <a:srgbClr val="898989"/>
                </a:solidFill>
                <a:latin typeface="Source Sans Pro" charset="0"/>
                <a:ea typeface="Source Sans Pro" charset="0"/>
                <a:cs typeface="Source Sans Pro"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Source Sans Pro" charset="0"/>
                <a:ea typeface="Source Sans Pro" charset="0"/>
                <a:cs typeface="Source Sans Pro"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Source Sans Pro" charset="0"/>
                <a:ea typeface="Source Sans Pro" charset="0"/>
                <a:cs typeface="Source Sans Pro"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Source Sans Pro" charset="0"/>
                <a:ea typeface="Source Sans Pro" charset="0"/>
                <a:cs typeface="Source Sans Pro"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152400" algn="l">
              <a:spcBef>
                <a:spcPts val="300"/>
              </a:spcBef>
              <a:spcAft>
                <a:spcPts val="300"/>
              </a:spcAft>
            </a:pPr>
            <a:endParaRPr lang="en-US" sz="2800" b="0" i="0" dirty="0">
              <a:solidFill>
                <a:srgbClr val="333333"/>
              </a:solidFill>
              <a:effectLst/>
              <a:latin typeface="Source Sans Pro" panose="020B0503030403020204" pitchFamily="34" charset="0"/>
              <a:ea typeface="Source Sans Pro" panose="020B0503030403020204" pitchFamily="34" charset="0"/>
            </a:endParaRPr>
          </a:p>
        </p:txBody>
      </p:sp>
      <p:sp>
        <p:nvSpPr>
          <p:cNvPr id="5" name="Title 1">
            <a:extLst>
              <a:ext uri="{FF2B5EF4-FFF2-40B4-BE49-F238E27FC236}">
                <a16:creationId xmlns:a16="http://schemas.microsoft.com/office/drawing/2014/main" id="{5036DF1E-B255-4C6D-BEB1-31B65CD556BB}"/>
              </a:ext>
            </a:extLst>
          </p:cNvPr>
          <p:cNvSpPr>
            <a:spLocks noGrp="1"/>
          </p:cNvSpPr>
          <p:nvPr>
            <p:ph type="title"/>
          </p:nvPr>
        </p:nvSpPr>
        <p:spPr>
          <a:xfrm>
            <a:off x="838200" y="91440"/>
            <a:ext cx="10515600" cy="914400"/>
          </a:xfrm>
        </p:spPr>
        <p:txBody>
          <a:bodyPr>
            <a:normAutofit/>
          </a:bodyPr>
          <a:lstStyle/>
          <a:p>
            <a:pPr algn="ctr"/>
            <a:r>
              <a:rPr lang="en-US" sz="3600" b="1" dirty="0">
                <a:solidFill>
                  <a:srgbClr val="002E6D"/>
                </a:solidFill>
              </a:rPr>
              <a:t>SBA Office of International Trade - What Do We Do?</a:t>
            </a:r>
          </a:p>
        </p:txBody>
      </p:sp>
      <p:pic>
        <p:nvPicPr>
          <p:cNvPr id="8" name="Picture 7">
            <a:extLst>
              <a:ext uri="{FF2B5EF4-FFF2-40B4-BE49-F238E27FC236}">
                <a16:creationId xmlns:a16="http://schemas.microsoft.com/office/drawing/2014/main" id="{AB5EBC11-8A19-4F8E-B3D9-373FE98D288E}"/>
              </a:ext>
            </a:extLst>
          </p:cNvPr>
          <p:cNvPicPr>
            <a:picLocks noChangeAspect="1"/>
          </p:cNvPicPr>
          <p:nvPr/>
        </p:nvPicPr>
        <p:blipFill>
          <a:blip r:embed="rId3"/>
          <a:stretch>
            <a:fillRect/>
          </a:stretch>
        </p:blipFill>
        <p:spPr>
          <a:xfrm>
            <a:off x="386787" y="2335050"/>
            <a:ext cx="1883861" cy="1694045"/>
          </a:xfrm>
          <a:prstGeom prst="rect">
            <a:avLst/>
          </a:prstGeom>
        </p:spPr>
      </p:pic>
      <p:pic>
        <p:nvPicPr>
          <p:cNvPr id="9" name="Picture 8">
            <a:extLst>
              <a:ext uri="{FF2B5EF4-FFF2-40B4-BE49-F238E27FC236}">
                <a16:creationId xmlns:a16="http://schemas.microsoft.com/office/drawing/2014/main" id="{F77FE05C-C82E-49C2-9D97-E8DA7F7C4109}"/>
              </a:ext>
            </a:extLst>
          </p:cNvPr>
          <p:cNvPicPr>
            <a:picLocks noChangeAspect="1"/>
          </p:cNvPicPr>
          <p:nvPr/>
        </p:nvPicPr>
        <p:blipFill>
          <a:blip r:embed="rId4"/>
          <a:stretch>
            <a:fillRect/>
          </a:stretch>
        </p:blipFill>
        <p:spPr>
          <a:xfrm>
            <a:off x="4219006" y="1438277"/>
            <a:ext cx="1745539" cy="1569660"/>
          </a:xfrm>
          <a:prstGeom prst="rect">
            <a:avLst/>
          </a:prstGeom>
        </p:spPr>
      </p:pic>
      <p:pic>
        <p:nvPicPr>
          <p:cNvPr id="11" name="Picture 10">
            <a:extLst>
              <a:ext uri="{FF2B5EF4-FFF2-40B4-BE49-F238E27FC236}">
                <a16:creationId xmlns:a16="http://schemas.microsoft.com/office/drawing/2014/main" id="{E9535367-F859-430C-B1C7-40136EEFC922}"/>
              </a:ext>
            </a:extLst>
          </p:cNvPr>
          <p:cNvPicPr>
            <a:picLocks noChangeAspect="1"/>
          </p:cNvPicPr>
          <p:nvPr/>
        </p:nvPicPr>
        <p:blipFill>
          <a:blip r:embed="rId5"/>
          <a:stretch>
            <a:fillRect/>
          </a:stretch>
        </p:blipFill>
        <p:spPr>
          <a:xfrm>
            <a:off x="2394112" y="4869318"/>
            <a:ext cx="1549875" cy="1393711"/>
          </a:xfrm>
          <a:prstGeom prst="rect">
            <a:avLst/>
          </a:prstGeom>
        </p:spPr>
      </p:pic>
      <p:sp>
        <p:nvSpPr>
          <p:cNvPr id="3" name="TextBox 2">
            <a:extLst>
              <a:ext uri="{FF2B5EF4-FFF2-40B4-BE49-F238E27FC236}">
                <a16:creationId xmlns:a16="http://schemas.microsoft.com/office/drawing/2014/main" id="{DEBAFDB5-3416-497D-A7AE-5CB9ED9214CD}"/>
              </a:ext>
            </a:extLst>
          </p:cNvPr>
          <p:cNvSpPr txBox="1"/>
          <p:nvPr/>
        </p:nvSpPr>
        <p:spPr>
          <a:xfrm>
            <a:off x="9056582" y="1358243"/>
            <a:ext cx="2733339" cy="3970318"/>
          </a:xfrm>
          <a:prstGeom prst="rect">
            <a:avLst/>
          </a:prstGeom>
          <a:noFill/>
        </p:spPr>
        <p:txBody>
          <a:bodyPr wrap="square" rtlCol="0">
            <a:spAutoFit/>
          </a:bodyPr>
          <a:lstStyle/>
          <a:p>
            <a:pPr algn="ctr"/>
            <a:r>
              <a:rPr lang="en-US" sz="2800" b="1" dirty="0">
                <a:solidFill>
                  <a:srgbClr val="003E7F"/>
                </a:solidFill>
                <a:latin typeface="Source Sans Pro" panose="020B0503030403020204" pitchFamily="34" charset="0"/>
                <a:ea typeface="Source Sans Pro" panose="020B0503030403020204" pitchFamily="34" charset="0"/>
              </a:rPr>
              <a:t>Goal According to Statute</a:t>
            </a:r>
          </a:p>
          <a:p>
            <a:endParaRPr lang="en-US" sz="2800" b="1" dirty="0">
              <a:solidFill>
                <a:srgbClr val="007EB4"/>
              </a:solidFill>
              <a:latin typeface="Source Sans Pro" panose="020B0503030403020204" pitchFamily="34" charset="0"/>
              <a:ea typeface="Source Sans Pro" panose="020B0503030403020204" pitchFamily="34" charset="0"/>
            </a:endParaRPr>
          </a:p>
          <a:p>
            <a:r>
              <a:rPr lang="en-US" sz="2400" dirty="0">
                <a:solidFill>
                  <a:srgbClr val="002E6D"/>
                </a:solidFill>
                <a:effectLst/>
                <a:latin typeface="Source Sans Pro" panose="020B0503030403020204" pitchFamily="34" charset="0"/>
                <a:ea typeface="Source Sans Pro" panose="020B0503030403020204" pitchFamily="34" charset="0"/>
              </a:rPr>
              <a:t>Increase the </a:t>
            </a:r>
            <a:r>
              <a:rPr lang="en-US" sz="2400" b="1" u="sng" dirty="0">
                <a:solidFill>
                  <a:srgbClr val="C00000"/>
                </a:solidFill>
                <a:effectLst/>
                <a:latin typeface="Source Sans Pro" panose="020B0503030403020204" pitchFamily="34" charset="0"/>
                <a:ea typeface="Source Sans Pro" panose="020B0503030403020204" pitchFamily="34" charset="0"/>
              </a:rPr>
              <a:t>Number</a:t>
            </a:r>
            <a:r>
              <a:rPr lang="en-US" sz="2400" dirty="0">
                <a:solidFill>
                  <a:srgbClr val="002E6D"/>
                </a:solidFill>
                <a:effectLst/>
                <a:latin typeface="Source Sans Pro" panose="020B0503030403020204" pitchFamily="34" charset="0"/>
                <a:ea typeface="Source Sans Pro" panose="020B0503030403020204" pitchFamily="34" charset="0"/>
              </a:rPr>
              <a:t> of Small Business Exporters </a:t>
            </a:r>
          </a:p>
          <a:p>
            <a:endParaRPr lang="en-US" sz="2400" dirty="0">
              <a:solidFill>
                <a:srgbClr val="002E6D"/>
              </a:solidFill>
              <a:latin typeface="Source Sans Pro" panose="020B0503030403020204" pitchFamily="34" charset="0"/>
              <a:ea typeface="Source Sans Pro" panose="020B0503030403020204" pitchFamily="34" charset="0"/>
            </a:endParaRPr>
          </a:p>
          <a:p>
            <a:r>
              <a:rPr lang="en-US" sz="2400" dirty="0">
                <a:solidFill>
                  <a:srgbClr val="002E6D"/>
                </a:solidFill>
                <a:latin typeface="Source Sans Pro" panose="020B0503030403020204" pitchFamily="34" charset="0"/>
                <a:ea typeface="Source Sans Pro" panose="020B0503030403020204" pitchFamily="34" charset="0"/>
              </a:rPr>
              <a:t>Increase</a:t>
            </a:r>
            <a:r>
              <a:rPr lang="en-US" sz="2400" dirty="0">
                <a:solidFill>
                  <a:srgbClr val="002E6D"/>
                </a:solidFill>
                <a:effectLst/>
                <a:latin typeface="Source Sans Pro" panose="020B0503030403020204" pitchFamily="34" charset="0"/>
                <a:ea typeface="Source Sans Pro" panose="020B0503030403020204" pitchFamily="34" charset="0"/>
              </a:rPr>
              <a:t> the </a:t>
            </a:r>
            <a:r>
              <a:rPr lang="en-US" sz="2400" b="1" u="sng" dirty="0">
                <a:solidFill>
                  <a:srgbClr val="C00000"/>
                </a:solidFill>
                <a:effectLst/>
                <a:latin typeface="Source Sans Pro" panose="020B0503030403020204" pitchFamily="34" charset="0"/>
                <a:ea typeface="Source Sans Pro" panose="020B0503030403020204" pitchFamily="34" charset="0"/>
              </a:rPr>
              <a:t>Volume</a:t>
            </a:r>
            <a:r>
              <a:rPr lang="en-US" sz="2400" dirty="0">
                <a:solidFill>
                  <a:srgbClr val="002E6D"/>
                </a:solidFill>
                <a:effectLst/>
                <a:latin typeface="Source Sans Pro" panose="020B0503030403020204" pitchFamily="34" charset="0"/>
                <a:ea typeface="Source Sans Pro" panose="020B0503030403020204" pitchFamily="34" charset="0"/>
              </a:rPr>
              <a:t> of Small Business Exports</a:t>
            </a:r>
            <a:endParaRPr lang="en-US" sz="2400" dirty="0">
              <a:solidFill>
                <a:srgbClr val="002E6D"/>
              </a:solidFill>
            </a:endParaRPr>
          </a:p>
        </p:txBody>
      </p:sp>
      <p:sp>
        <p:nvSpPr>
          <p:cNvPr id="12" name="TextBox 11">
            <a:extLst>
              <a:ext uri="{FF2B5EF4-FFF2-40B4-BE49-F238E27FC236}">
                <a16:creationId xmlns:a16="http://schemas.microsoft.com/office/drawing/2014/main" id="{96658F41-5D00-4148-B834-C8485C815B71}"/>
              </a:ext>
            </a:extLst>
          </p:cNvPr>
          <p:cNvSpPr txBox="1"/>
          <p:nvPr/>
        </p:nvSpPr>
        <p:spPr>
          <a:xfrm>
            <a:off x="2286000" y="2560320"/>
            <a:ext cx="1789373" cy="1200329"/>
          </a:xfrm>
          <a:prstGeom prst="rect">
            <a:avLst/>
          </a:prstGeom>
          <a:noFill/>
        </p:spPr>
        <p:txBody>
          <a:bodyPr wrap="square" rtlCol="0">
            <a:spAutoFit/>
          </a:bodyPr>
          <a:lstStyle/>
          <a:p>
            <a:r>
              <a:rPr lang="en-US" sz="2400" b="1" dirty="0">
                <a:solidFill>
                  <a:srgbClr val="002E6D"/>
                </a:solidFill>
                <a:latin typeface="Source Sans Pro" panose="020B0503030403020204" pitchFamily="34" charset="0"/>
                <a:ea typeface="Source Sans Pro" panose="020B0503030403020204" pitchFamily="34" charset="0"/>
              </a:rPr>
              <a:t>Exporting Advice &amp; Advocacy</a:t>
            </a:r>
            <a:endParaRPr lang="en-US" sz="2400" b="1" dirty="0">
              <a:solidFill>
                <a:srgbClr val="002E6D"/>
              </a:solidFill>
            </a:endParaRPr>
          </a:p>
        </p:txBody>
      </p:sp>
      <p:sp>
        <p:nvSpPr>
          <p:cNvPr id="14" name="TextBox 13">
            <a:extLst>
              <a:ext uri="{FF2B5EF4-FFF2-40B4-BE49-F238E27FC236}">
                <a16:creationId xmlns:a16="http://schemas.microsoft.com/office/drawing/2014/main" id="{18A275E4-654B-42CA-90FC-977340CF89E9}"/>
              </a:ext>
            </a:extLst>
          </p:cNvPr>
          <p:cNvSpPr txBox="1"/>
          <p:nvPr/>
        </p:nvSpPr>
        <p:spPr>
          <a:xfrm>
            <a:off x="5832194" y="1543126"/>
            <a:ext cx="1999486" cy="1569660"/>
          </a:xfrm>
          <a:prstGeom prst="rect">
            <a:avLst/>
          </a:prstGeom>
          <a:noFill/>
        </p:spPr>
        <p:txBody>
          <a:bodyPr wrap="square" rtlCol="0">
            <a:spAutoFit/>
          </a:bodyPr>
          <a:lstStyle/>
          <a:p>
            <a:r>
              <a:rPr lang="en-US" sz="2400" b="1" dirty="0">
                <a:solidFill>
                  <a:srgbClr val="002E6D"/>
                </a:solidFill>
                <a:latin typeface="Source Sans Pro" panose="020B0503030403020204" pitchFamily="34" charset="0"/>
                <a:ea typeface="Source Sans Pro" panose="020B0503030403020204" pitchFamily="34" charset="0"/>
              </a:rPr>
              <a:t>Grants to Find International Buyers</a:t>
            </a:r>
            <a:endParaRPr lang="en-US" sz="2400" b="1" dirty="0">
              <a:solidFill>
                <a:srgbClr val="002E6D"/>
              </a:solidFill>
            </a:endParaRPr>
          </a:p>
        </p:txBody>
      </p:sp>
      <p:sp>
        <p:nvSpPr>
          <p:cNvPr id="15" name="TextBox 14">
            <a:extLst>
              <a:ext uri="{FF2B5EF4-FFF2-40B4-BE49-F238E27FC236}">
                <a16:creationId xmlns:a16="http://schemas.microsoft.com/office/drawing/2014/main" id="{37965636-7550-4036-BE34-2E4006E2C339}"/>
              </a:ext>
            </a:extLst>
          </p:cNvPr>
          <p:cNvSpPr txBox="1"/>
          <p:nvPr/>
        </p:nvSpPr>
        <p:spPr>
          <a:xfrm>
            <a:off x="4091735" y="5053498"/>
            <a:ext cx="2170176" cy="1200329"/>
          </a:xfrm>
          <a:prstGeom prst="rect">
            <a:avLst/>
          </a:prstGeom>
          <a:noFill/>
        </p:spPr>
        <p:txBody>
          <a:bodyPr wrap="square" rtlCol="0">
            <a:spAutoFit/>
          </a:bodyPr>
          <a:lstStyle/>
          <a:p>
            <a:r>
              <a:rPr lang="en-US" sz="2400" b="1" dirty="0">
                <a:solidFill>
                  <a:srgbClr val="002E6D"/>
                </a:solidFill>
                <a:latin typeface="Source Sans Pro" panose="020B0503030403020204" pitchFamily="34" charset="0"/>
                <a:ea typeface="Source Sans Pro" panose="020B0503030403020204" pitchFamily="34" charset="0"/>
              </a:rPr>
              <a:t>Financing for International Sales</a:t>
            </a:r>
          </a:p>
        </p:txBody>
      </p:sp>
      <p:sp>
        <p:nvSpPr>
          <p:cNvPr id="18" name="TextBox 17">
            <a:extLst>
              <a:ext uri="{FF2B5EF4-FFF2-40B4-BE49-F238E27FC236}">
                <a16:creationId xmlns:a16="http://schemas.microsoft.com/office/drawing/2014/main" id="{A5875947-EAAF-4636-9357-47B2DAB08A9F}"/>
              </a:ext>
            </a:extLst>
          </p:cNvPr>
          <p:cNvSpPr txBox="1"/>
          <p:nvPr/>
        </p:nvSpPr>
        <p:spPr>
          <a:xfrm>
            <a:off x="4480560" y="3545879"/>
            <a:ext cx="2377442" cy="830997"/>
          </a:xfrm>
          <a:prstGeom prst="rect">
            <a:avLst/>
          </a:prstGeom>
          <a:noFill/>
        </p:spPr>
        <p:txBody>
          <a:bodyPr wrap="square" rtlCol="0">
            <a:spAutoFit/>
          </a:bodyPr>
          <a:lstStyle/>
          <a:p>
            <a:r>
              <a:rPr lang="en-US" sz="2400" b="1" dirty="0">
                <a:solidFill>
                  <a:srgbClr val="002E6D"/>
                </a:solidFill>
              </a:rPr>
              <a:t>U.S. Small Businesses</a:t>
            </a:r>
          </a:p>
        </p:txBody>
      </p:sp>
      <p:cxnSp>
        <p:nvCxnSpPr>
          <p:cNvPr id="24" name="Straight Arrow Connector 23">
            <a:extLst>
              <a:ext uri="{FF2B5EF4-FFF2-40B4-BE49-F238E27FC236}">
                <a16:creationId xmlns:a16="http://schemas.microsoft.com/office/drawing/2014/main" id="{09CB9EFB-F39F-4110-9DEC-E064A8D7D030}"/>
              </a:ext>
            </a:extLst>
          </p:cNvPr>
          <p:cNvCxnSpPr>
            <a:cxnSpLocks/>
          </p:cNvCxnSpPr>
          <p:nvPr/>
        </p:nvCxnSpPr>
        <p:spPr>
          <a:xfrm flipV="1">
            <a:off x="6228040" y="2877313"/>
            <a:ext cx="2740202" cy="93217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086AF5D-A2ED-4BEE-AB86-7E0DAED53225}"/>
              </a:ext>
            </a:extLst>
          </p:cNvPr>
          <p:cNvCxnSpPr>
            <a:cxnSpLocks/>
          </p:cNvCxnSpPr>
          <p:nvPr/>
        </p:nvCxnSpPr>
        <p:spPr>
          <a:xfrm>
            <a:off x="6244578" y="4029095"/>
            <a:ext cx="2817435" cy="84022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11449818-B820-4D5C-8B99-B177D7F3041A}"/>
              </a:ext>
            </a:extLst>
          </p:cNvPr>
          <p:cNvSpPr/>
          <p:nvPr/>
        </p:nvSpPr>
        <p:spPr>
          <a:xfrm>
            <a:off x="4389120" y="3182073"/>
            <a:ext cx="1712367" cy="15696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extLst>
      <p:ext uri="{BB962C8B-B14F-4D97-AF65-F5344CB8AC3E}">
        <p14:creationId xmlns:p14="http://schemas.microsoft.com/office/powerpoint/2010/main" val="1733086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A78E5-5B9A-4660-A730-0F0AEE17CECE}"/>
              </a:ext>
            </a:extLst>
          </p:cNvPr>
          <p:cNvSpPr>
            <a:spLocks noGrp="1"/>
          </p:cNvSpPr>
          <p:nvPr>
            <p:ph type="title"/>
          </p:nvPr>
        </p:nvSpPr>
        <p:spPr>
          <a:xfrm>
            <a:off x="685800" y="182880"/>
            <a:ext cx="10972800" cy="914400"/>
          </a:xfrm>
        </p:spPr>
        <p:txBody>
          <a:bodyPr>
            <a:noAutofit/>
          </a:bodyPr>
          <a:lstStyle/>
          <a:p>
            <a:pPr algn="ctr"/>
            <a:r>
              <a:rPr lang="en-US" sz="3600" b="1" dirty="0">
                <a:solidFill>
                  <a:srgbClr val="002E6D"/>
                </a:solidFill>
              </a:rPr>
              <a:t>SBA Office of International Trade Support</a:t>
            </a:r>
          </a:p>
        </p:txBody>
      </p:sp>
      <p:sp>
        <p:nvSpPr>
          <p:cNvPr id="4" name="Content Placeholder 3">
            <a:extLst>
              <a:ext uri="{FF2B5EF4-FFF2-40B4-BE49-F238E27FC236}">
                <a16:creationId xmlns:a16="http://schemas.microsoft.com/office/drawing/2014/main" id="{13F75D47-4DB8-4B82-B87B-9A25734F6EEF}"/>
              </a:ext>
            </a:extLst>
          </p:cNvPr>
          <p:cNvSpPr>
            <a:spLocks noGrp="1"/>
          </p:cNvSpPr>
          <p:nvPr>
            <p:ph sz="half" idx="2"/>
          </p:nvPr>
        </p:nvSpPr>
        <p:spPr>
          <a:xfrm>
            <a:off x="914400" y="1645920"/>
            <a:ext cx="5029200" cy="4206240"/>
          </a:xfrm>
          <a:ln w="19050">
            <a:solidFill>
              <a:srgbClr val="C00000"/>
            </a:solidFill>
          </a:ln>
        </p:spPr>
        <p:txBody>
          <a:bodyPr>
            <a:normAutofit lnSpcReduction="10000"/>
          </a:bodyPr>
          <a:lstStyle/>
          <a:p>
            <a:pPr>
              <a:lnSpc>
                <a:spcPct val="100000"/>
              </a:lnSpc>
              <a:spcAft>
                <a:spcPts val="600"/>
              </a:spcAft>
              <a:buClr>
                <a:srgbClr val="CC0000"/>
              </a:buClr>
              <a:buSzPct val="75000"/>
              <a:buFont typeface="Wingdings" panose="05000000000000000000" pitchFamily="2" charset="2"/>
              <a:buChar char="q"/>
            </a:pPr>
            <a:r>
              <a:rPr lang="en-US" dirty="0">
                <a:solidFill>
                  <a:srgbClr val="002E6D"/>
                </a:solidFill>
              </a:rPr>
              <a:t> Export Market Development</a:t>
            </a:r>
          </a:p>
          <a:p>
            <a:pPr>
              <a:lnSpc>
                <a:spcPct val="100000"/>
              </a:lnSpc>
              <a:spcAft>
                <a:spcPts val="600"/>
              </a:spcAft>
              <a:buClr>
                <a:srgbClr val="CC0000"/>
              </a:buClr>
              <a:buSzPct val="75000"/>
              <a:buFont typeface="Wingdings" panose="05000000000000000000" pitchFamily="2" charset="2"/>
              <a:buChar char="q"/>
            </a:pPr>
            <a:r>
              <a:rPr lang="en-US" dirty="0">
                <a:solidFill>
                  <a:srgbClr val="002E6D"/>
                </a:solidFill>
              </a:rPr>
              <a:t> eCommerce Development</a:t>
            </a:r>
          </a:p>
          <a:p>
            <a:pPr>
              <a:lnSpc>
                <a:spcPct val="100000"/>
              </a:lnSpc>
              <a:spcAft>
                <a:spcPts val="600"/>
              </a:spcAft>
              <a:buClr>
                <a:srgbClr val="CC0000"/>
              </a:buClr>
              <a:buSzPct val="75000"/>
              <a:buFont typeface="Wingdings" panose="05000000000000000000" pitchFamily="2" charset="2"/>
              <a:buChar char="q"/>
            </a:pPr>
            <a:r>
              <a:rPr lang="en-US" dirty="0">
                <a:solidFill>
                  <a:srgbClr val="002E6D"/>
                </a:solidFill>
              </a:rPr>
              <a:t> Export Working Capital:        Pre-Shipment - AND - Post-Shipment</a:t>
            </a:r>
          </a:p>
          <a:p>
            <a:pPr>
              <a:lnSpc>
                <a:spcPct val="100000"/>
              </a:lnSpc>
              <a:spcAft>
                <a:spcPts val="600"/>
              </a:spcAft>
              <a:buClr>
                <a:srgbClr val="CC0000"/>
              </a:buClr>
              <a:buSzPct val="75000"/>
              <a:buFont typeface="Wingdings" panose="05000000000000000000" pitchFamily="2" charset="2"/>
              <a:buChar char="q"/>
            </a:pPr>
            <a:r>
              <a:rPr lang="en-US" dirty="0">
                <a:solidFill>
                  <a:srgbClr val="002E6D"/>
                </a:solidFill>
              </a:rPr>
              <a:t> Standby Letters of Credit:       Bid Bonds, Performance Bonds and Advance Payment Guarantees </a:t>
            </a:r>
          </a:p>
        </p:txBody>
      </p:sp>
      <p:sp>
        <p:nvSpPr>
          <p:cNvPr id="6" name="Content Placeholder 5">
            <a:extLst>
              <a:ext uri="{FF2B5EF4-FFF2-40B4-BE49-F238E27FC236}">
                <a16:creationId xmlns:a16="http://schemas.microsoft.com/office/drawing/2014/main" id="{515FC9D8-6362-4373-B021-9618F3FDA568}"/>
              </a:ext>
            </a:extLst>
          </p:cNvPr>
          <p:cNvSpPr>
            <a:spLocks noGrp="1"/>
          </p:cNvSpPr>
          <p:nvPr>
            <p:ph sz="quarter" idx="4"/>
          </p:nvPr>
        </p:nvSpPr>
        <p:spPr>
          <a:xfrm>
            <a:off x="5943600" y="1645920"/>
            <a:ext cx="5029200" cy="4206240"/>
          </a:xfrm>
          <a:ln w="19050">
            <a:solidFill>
              <a:srgbClr val="C00000"/>
            </a:solidFill>
          </a:ln>
        </p:spPr>
        <p:txBody>
          <a:bodyPr>
            <a:normAutofit lnSpcReduction="10000"/>
          </a:bodyPr>
          <a:lstStyle/>
          <a:p>
            <a:pPr>
              <a:lnSpc>
                <a:spcPct val="110000"/>
              </a:lnSpc>
              <a:spcAft>
                <a:spcPts val="600"/>
              </a:spcAft>
              <a:buClr>
                <a:srgbClr val="CC0000"/>
              </a:buClr>
              <a:buSzPct val="75000"/>
              <a:buFont typeface="Wingdings" panose="05000000000000000000" pitchFamily="2" charset="2"/>
              <a:buChar char="q"/>
            </a:pPr>
            <a:r>
              <a:rPr lang="en-US" dirty="0">
                <a:solidFill>
                  <a:srgbClr val="002E6D"/>
                </a:solidFill>
              </a:rPr>
              <a:t> Fixed Assets Financing:         Real Estate, Machinery and Equipment</a:t>
            </a:r>
          </a:p>
          <a:p>
            <a:pPr>
              <a:lnSpc>
                <a:spcPct val="110000"/>
              </a:lnSpc>
              <a:spcAft>
                <a:spcPts val="600"/>
              </a:spcAft>
              <a:buClr>
                <a:srgbClr val="CC0000"/>
              </a:buClr>
              <a:buSzPct val="75000"/>
              <a:buFont typeface="Wingdings" panose="05000000000000000000" pitchFamily="2" charset="2"/>
              <a:buChar char="q"/>
            </a:pPr>
            <a:r>
              <a:rPr lang="en-US" dirty="0">
                <a:solidFill>
                  <a:srgbClr val="002E6D"/>
                </a:solidFill>
              </a:rPr>
              <a:t> Permanent Working Capital</a:t>
            </a:r>
          </a:p>
          <a:p>
            <a:pPr>
              <a:lnSpc>
                <a:spcPct val="110000"/>
              </a:lnSpc>
              <a:spcAft>
                <a:spcPts val="600"/>
              </a:spcAft>
              <a:buClr>
                <a:srgbClr val="CC0000"/>
              </a:buClr>
              <a:buSzPct val="75000"/>
              <a:buFont typeface="Wingdings" panose="05000000000000000000" pitchFamily="2" charset="2"/>
              <a:buChar char="q"/>
            </a:pPr>
            <a:r>
              <a:rPr lang="en-US" dirty="0">
                <a:solidFill>
                  <a:srgbClr val="002E6D"/>
                </a:solidFill>
              </a:rPr>
              <a:t> Debt Refinancing</a:t>
            </a:r>
          </a:p>
          <a:p>
            <a:pPr>
              <a:lnSpc>
                <a:spcPct val="110000"/>
              </a:lnSpc>
              <a:spcAft>
                <a:spcPts val="600"/>
              </a:spcAft>
              <a:buClr>
                <a:srgbClr val="CC0000"/>
              </a:buClr>
              <a:buSzPct val="75000"/>
              <a:buFont typeface="Wingdings" panose="05000000000000000000" pitchFamily="2" charset="2"/>
              <a:buChar char="q"/>
            </a:pPr>
            <a:r>
              <a:rPr lang="en-US" dirty="0">
                <a:solidFill>
                  <a:srgbClr val="002E6D"/>
                </a:solidFill>
              </a:rPr>
              <a:t> Business Acquisition / Change of Ownership</a:t>
            </a:r>
          </a:p>
        </p:txBody>
      </p:sp>
      <p:pic>
        <p:nvPicPr>
          <p:cNvPr id="7" name="Picture 2" descr="sba-logo-new | WEDC">
            <a:extLst>
              <a:ext uri="{FF2B5EF4-FFF2-40B4-BE49-F238E27FC236}">
                <a16:creationId xmlns:a16="http://schemas.microsoft.com/office/drawing/2014/main" id="{2D56B8CE-7207-48FC-9915-4995F1F23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1360" y="5212080"/>
            <a:ext cx="1203631" cy="1499724"/>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a:extLst>
              <a:ext uri="{FF2B5EF4-FFF2-40B4-BE49-F238E27FC236}">
                <a16:creationId xmlns:a16="http://schemas.microsoft.com/office/drawing/2014/main" id="{ED490CC9-2710-42A9-AC71-2EA13201DDA5}"/>
              </a:ext>
            </a:extLst>
          </p:cNvPr>
          <p:cNvSpPr>
            <a:spLocks noGrp="1"/>
          </p:cNvSpPr>
          <p:nvPr>
            <p:ph type="body" idx="1"/>
          </p:nvPr>
        </p:nvSpPr>
        <p:spPr>
          <a:xfrm>
            <a:off x="1371600" y="1005840"/>
            <a:ext cx="9144000" cy="457200"/>
          </a:xfrm>
        </p:spPr>
        <p:txBody>
          <a:bodyPr anchor="ctr">
            <a:normAutofit/>
          </a:bodyPr>
          <a:lstStyle/>
          <a:p>
            <a:pPr algn="ctr"/>
            <a:r>
              <a:rPr lang="en-US" sz="2600" dirty="0">
                <a:solidFill>
                  <a:srgbClr val="002E6D"/>
                </a:solidFill>
              </a:rPr>
              <a:t>SBA Export Loan &amp; Export Grant Programs</a:t>
            </a:r>
          </a:p>
        </p:txBody>
      </p:sp>
      <p:sp>
        <p:nvSpPr>
          <p:cNvPr id="5" name="TextBox 4">
            <a:extLst>
              <a:ext uri="{FF2B5EF4-FFF2-40B4-BE49-F238E27FC236}">
                <a16:creationId xmlns:a16="http://schemas.microsoft.com/office/drawing/2014/main" id="{1A762603-EF1A-4407-AC0A-FF51BED9693C}"/>
              </a:ext>
            </a:extLst>
          </p:cNvPr>
          <p:cNvSpPr txBox="1"/>
          <p:nvPr/>
        </p:nvSpPr>
        <p:spPr>
          <a:xfrm>
            <a:off x="914400" y="5943600"/>
            <a:ext cx="1737360" cy="731520"/>
          </a:xfrm>
          <a:prstGeom prst="rect">
            <a:avLst/>
          </a:prstGeom>
          <a:noFill/>
          <a:ln w="19050">
            <a:solidFill>
              <a:srgbClr val="002E6D"/>
            </a:solidFill>
          </a:ln>
        </p:spPr>
        <p:txBody>
          <a:bodyPr wrap="square" rtlCol="0" anchor="ctr">
            <a:spAutoFit/>
          </a:bodyPr>
          <a:lstStyle/>
          <a:p>
            <a:pPr marL="285750" indent="-285750" algn="ctr">
              <a:buClr>
                <a:srgbClr val="CC0000"/>
              </a:buClr>
              <a:buFont typeface="Wingdings" panose="05000000000000000000" pitchFamily="2" charset="2"/>
              <a:buChar char="§"/>
            </a:pPr>
            <a:r>
              <a:rPr lang="en-US" sz="2400" dirty="0">
                <a:solidFill>
                  <a:srgbClr val="002E6D"/>
                </a:solidFill>
              </a:rPr>
              <a:t>Export Express</a:t>
            </a:r>
          </a:p>
        </p:txBody>
      </p:sp>
      <p:sp>
        <p:nvSpPr>
          <p:cNvPr id="12" name="TextBox 11">
            <a:extLst>
              <a:ext uri="{FF2B5EF4-FFF2-40B4-BE49-F238E27FC236}">
                <a16:creationId xmlns:a16="http://schemas.microsoft.com/office/drawing/2014/main" id="{076E1979-0F85-4EB0-891C-712803213777}"/>
              </a:ext>
            </a:extLst>
          </p:cNvPr>
          <p:cNvSpPr txBox="1"/>
          <p:nvPr/>
        </p:nvSpPr>
        <p:spPr>
          <a:xfrm>
            <a:off x="2651760" y="5943600"/>
            <a:ext cx="3291840" cy="731520"/>
          </a:xfrm>
          <a:prstGeom prst="rect">
            <a:avLst/>
          </a:prstGeom>
          <a:noFill/>
          <a:ln w="19050">
            <a:solidFill>
              <a:srgbClr val="002E6D"/>
            </a:solidFill>
          </a:ln>
        </p:spPr>
        <p:txBody>
          <a:bodyPr wrap="square" rtlCol="0" anchor="ctr">
            <a:spAutoFit/>
          </a:bodyPr>
          <a:lstStyle/>
          <a:p>
            <a:pPr marL="285750" indent="-285750" algn="ctr">
              <a:buClr>
                <a:srgbClr val="CC0000"/>
              </a:buClr>
              <a:buFont typeface="Wingdings" panose="05000000000000000000" pitchFamily="2" charset="2"/>
              <a:buChar char="§"/>
            </a:pPr>
            <a:r>
              <a:rPr lang="en-US" sz="2400" dirty="0">
                <a:solidFill>
                  <a:srgbClr val="002E6D"/>
                </a:solidFill>
              </a:rPr>
              <a:t>Export Working Capital Program</a:t>
            </a:r>
          </a:p>
        </p:txBody>
      </p:sp>
      <p:sp>
        <p:nvSpPr>
          <p:cNvPr id="13" name="TextBox 12">
            <a:extLst>
              <a:ext uri="{FF2B5EF4-FFF2-40B4-BE49-F238E27FC236}">
                <a16:creationId xmlns:a16="http://schemas.microsoft.com/office/drawing/2014/main" id="{04832BDF-7854-4650-8DAF-7A873C5609F2}"/>
              </a:ext>
            </a:extLst>
          </p:cNvPr>
          <p:cNvSpPr txBox="1"/>
          <p:nvPr/>
        </p:nvSpPr>
        <p:spPr>
          <a:xfrm>
            <a:off x="5943600" y="5943600"/>
            <a:ext cx="2743200" cy="731520"/>
          </a:xfrm>
          <a:prstGeom prst="rect">
            <a:avLst/>
          </a:prstGeom>
          <a:noFill/>
          <a:ln w="19050">
            <a:solidFill>
              <a:srgbClr val="002E6D"/>
            </a:solidFill>
          </a:ln>
        </p:spPr>
        <p:txBody>
          <a:bodyPr wrap="square" rtlCol="0" anchor="ctr">
            <a:spAutoFit/>
          </a:bodyPr>
          <a:lstStyle/>
          <a:p>
            <a:pPr marL="285750" indent="-285750" algn="ctr">
              <a:buClr>
                <a:srgbClr val="CC0000"/>
              </a:buClr>
              <a:buFont typeface="Wingdings" panose="05000000000000000000" pitchFamily="2" charset="2"/>
              <a:buChar char="§"/>
            </a:pPr>
            <a:r>
              <a:rPr lang="en-US" sz="2400" dirty="0">
                <a:solidFill>
                  <a:srgbClr val="002E6D"/>
                </a:solidFill>
              </a:rPr>
              <a:t>International Trade Loan</a:t>
            </a:r>
          </a:p>
        </p:txBody>
      </p:sp>
      <p:sp>
        <p:nvSpPr>
          <p:cNvPr id="15" name="TextBox 14">
            <a:extLst>
              <a:ext uri="{FF2B5EF4-FFF2-40B4-BE49-F238E27FC236}">
                <a16:creationId xmlns:a16="http://schemas.microsoft.com/office/drawing/2014/main" id="{399095EC-4FD5-49A1-9FF7-02A8E70CD2E5}"/>
              </a:ext>
            </a:extLst>
          </p:cNvPr>
          <p:cNvSpPr txBox="1"/>
          <p:nvPr/>
        </p:nvSpPr>
        <p:spPr>
          <a:xfrm>
            <a:off x="8686800" y="5943600"/>
            <a:ext cx="1737360" cy="731520"/>
          </a:xfrm>
          <a:prstGeom prst="rect">
            <a:avLst/>
          </a:prstGeom>
          <a:noFill/>
          <a:ln w="19050">
            <a:solidFill>
              <a:srgbClr val="002E6D"/>
            </a:solidFill>
          </a:ln>
        </p:spPr>
        <p:txBody>
          <a:bodyPr wrap="square" rtlCol="0" anchor="ctr">
            <a:spAutoFit/>
          </a:bodyPr>
          <a:lstStyle/>
          <a:p>
            <a:pPr marL="285750" indent="-285750" algn="ctr">
              <a:buClr>
                <a:srgbClr val="CC0000"/>
              </a:buClr>
              <a:buSzPct val="100000"/>
              <a:buFont typeface="Wingdings" panose="05000000000000000000" pitchFamily="2" charset="2"/>
              <a:buChar char="§"/>
            </a:pPr>
            <a:r>
              <a:rPr lang="en-US" sz="2400" dirty="0">
                <a:solidFill>
                  <a:srgbClr val="002E6D"/>
                </a:solidFill>
              </a:rPr>
              <a:t>STEP Grant</a:t>
            </a:r>
          </a:p>
        </p:txBody>
      </p:sp>
    </p:spTree>
    <p:extLst>
      <p:ext uri="{BB962C8B-B14F-4D97-AF65-F5344CB8AC3E}">
        <p14:creationId xmlns:p14="http://schemas.microsoft.com/office/powerpoint/2010/main" val="1821958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A78E5-5B9A-4660-A730-0F0AEE17CECE}"/>
              </a:ext>
            </a:extLst>
          </p:cNvPr>
          <p:cNvSpPr>
            <a:spLocks noGrp="1"/>
          </p:cNvSpPr>
          <p:nvPr>
            <p:ph type="title"/>
          </p:nvPr>
        </p:nvSpPr>
        <p:spPr>
          <a:xfrm>
            <a:off x="685800" y="0"/>
            <a:ext cx="10972800" cy="914400"/>
          </a:xfrm>
        </p:spPr>
        <p:txBody>
          <a:bodyPr>
            <a:noAutofit/>
          </a:bodyPr>
          <a:lstStyle/>
          <a:p>
            <a:pPr algn="ctr"/>
            <a:r>
              <a:rPr lang="en-US" sz="4000" b="1" dirty="0">
                <a:solidFill>
                  <a:srgbClr val="002E6D"/>
                </a:solidFill>
              </a:rPr>
              <a:t>Export Express</a:t>
            </a:r>
          </a:p>
        </p:txBody>
      </p:sp>
      <p:pic>
        <p:nvPicPr>
          <p:cNvPr id="7" name="Picture 2" descr="sba-logo-new | WEDC">
            <a:extLst>
              <a:ext uri="{FF2B5EF4-FFF2-40B4-BE49-F238E27FC236}">
                <a16:creationId xmlns:a16="http://schemas.microsoft.com/office/drawing/2014/main" id="{2D56B8CE-7207-48FC-9915-4995F1F23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1360" y="5212080"/>
            <a:ext cx="1203631" cy="149972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3039F21-9B10-4489-92FD-073E37BB14C1}"/>
              </a:ext>
            </a:extLst>
          </p:cNvPr>
          <p:cNvSpPr txBox="1"/>
          <p:nvPr/>
        </p:nvSpPr>
        <p:spPr>
          <a:xfrm>
            <a:off x="457200" y="5943600"/>
            <a:ext cx="2194560" cy="731520"/>
          </a:xfrm>
          <a:prstGeom prst="rect">
            <a:avLst/>
          </a:prstGeom>
          <a:noFill/>
          <a:ln w="19050">
            <a:solidFill>
              <a:srgbClr val="002E6D"/>
            </a:solidFill>
          </a:ln>
        </p:spPr>
        <p:txBody>
          <a:bodyPr wrap="square" rtlCol="0" anchor="ctr">
            <a:spAutoFit/>
          </a:bodyPr>
          <a:lstStyle/>
          <a:p>
            <a:pPr marL="285750" indent="-285750" algn="ctr">
              <a:buClr>
                <a:srgbClr val="CC0000"/>
              </a:buClr>
              <a:buFont typeface="Wingdings" panose="05000000000000000000" pitchFamily="2" charset="2"/>
              <a:buChar char="§"/>
            </a:pPr>
            <a:r>
              <a:rPr lang="en-US" sz="2400" dirty="0">
                <a:solidFill>
                  <a:srgbClr val="C00000"/>
                </a:solidFill>
              </a:rPr>
              <a:t>Export Express</a:t>
            </a:r>
          </a:p>
        </p:txBody>
      </p:sp>
      <p:sp>
        <p:nvSpPr>
          <p:cNvPr id="17" name="TextBox 16">
            <a:extLst>
              <a:ext uri="{FF2B5EF4-FFF2-40B4-BE49-F238E27FC236}">
                <a16:creationId xmlns:a16="http://schemas.microsoft.com/office/drawing/2014/main" id="{D9EC1182-C360-4CD2-B087-96B7F5433359}"/>
              </a:ext>
            </a:extLst>
          </p:cNvPr>
          <p:cNvSpPr txBox="1"/>
          <p:nvPr/>
        </p:nvSpPr>
        <p:spPr>
          <a:xfrm>
            <a:off x="2651760" y="5943600"/>
            <a:ext cx="3291840" cy="731520"/>
          </a:xfrm>
          <a:prstGeom prst="rect">
            <a:avLst/>
          </a:prstGeom>
          <a:noFill/>
          <a:ln w="19050">
            <a:solidFill>
              <a:srgbClr val="002E6D"/>
            </a:solidFill>
          </a:ln>
        </p:spPr>
        <p:txBody>
          <a:bodyPr wrap="square" rtlCol="0" anchor="ctr">
            <a:spAutoFit/>
          </a:bodyPr>
          <a:lstStyle/>
          <a:p>
            <a:pPr marL="285750" indent="-285750" algn="ctr">
              <a:buClr>
                <a:srgbClr val="CC0000"/>
              </a:buClr>
              <a:buFont typeface="Wingdings" panose="05000000000000000000" pitchFamily="2" charset="2"/>
              <a:buChar char="§"/>
            </a:pPr>
            <a:r>
              <a:rPr lang="en-US" sz="2400" dirty="0">
                <a:solidFill>
                  <a:srgbClr val="002E6D"/>
                </a:solidFill>
              </a:rPr>
              <a:t>Export Working Capital Program</a:t>
            </a:r>
          </a:p>
        </p:txBody>
      </p:sp>
      <p:sp>
        <p:nvSpPr>
          <p:cNvPr id="18" name="TextBox 17">
            <a:extLst>
              <a:ext uri="{FF2B5EF4-FFF2-40B4-BE49-F238E27FC236}">
                <a16:creationId xmlns:a16="http://schemas.microsoft.com/office/drawing/2014/main" id="{C7052B1B-BEA0-4249-B2BB-B7AC76F1DE0C}"/>
              </a:ext>
            </a:extLst>
          </p:cNvPr>
          <p:cNvSpPr txBox="1"/>
          <p:nvPr/>
        </p:nvSpPr>
        <p:spPr>
          <a:xfrm>
            <a:off x="5943600" y="5943600"/>
            <a:ext cx="2743200" cy="731520"/>
          </a:xfrm>
          <a:prstGeom prst="rect">
            <a:avLst/>
          </a:prstGeom>
          <a:noFill/>
          <a:ln w="19050">
            <a:solidFill>
              <a:srgbClr val="002E6D"/>
            </a:solidFill>
          </a:ln>
        </p:spPr>
        <p:txBody>
          <a:bodyPr wrap="square" rtlCol="0" anchor="ctr">
            <a:spAutoFit/>
          </a:bodyPr>
          <a:lstStyle/>
          <a:p>
            <a:pPr marL="285750" indent="-285750" algn="ctr">
              <a:buClr>
                <a:srgbClr val="CC0000"/>
              </a:buClr>
              <a:buFont typeface="Wingdings" panose="05000000000000000000" pitchFamily="2" charset="2"/>
              <a:buChar char="§"/>
            </a:pPr>
            <a:r>
              <a:rPr lang="en-US" sz="2400" dirty="0">
                <a:solidFill>
                  <a:srgbClr val="002E6D"/>
                </a:solidFill>
              </a:rPr>
              <a:t>International Trade Loan</a:t>
            </a:r>
          </a:p>
        </p:txBody>
      </p:sp>
      <p:sp>
        <p:nvSpPr>
          <p:cNvPr id="19" name="TextBox 18">
            <a:extLst>
              <a:ext uri="{FF2B5EF4-FFF2-40B4-BE49-F238E27FC236}">
                <a16:creationId xmlns:a16="http://schemas.microsoft.com/office/drawing/2014/main" id="{7C79B3E1-144F-4196-B0AD-2F413C9DACFB}"/>
              </a:ext>
            </a:extLst>
          </p:cNvPr>
          <p:cNvSpPr txBox="1"/>
          <p:nvPr/>
        </p:nvSpPr>
        <p:spPr>
          <a:xfrm>
            <a:off x="8686800" y="5943600"/>
            <a:ext cx="1737360" cy="731520"/>
          </a:xfrm>
          <a:prstGeom prst="rect">
            <a:avLst/>
          </a:prstGeom>
          <a:noFill/>
          <a:ln w="19050">
            <a:solidFill>
              <a:srgbClr val="002E6D"/>
            </a:solidFill>
          </a:ln>
        </p:spPr>
        <p:txBody>
          <a:bodyPr wrap="square" rtlCol="0" anchor="ctr">
            <a:spAutoFit/>
          </a:bodyPr>
          <a:lstStyle/>
          <a:p>
            <a:pPr marL="285750" indent="-285750" algn="ctr">
              <a:buClr>
                <a:srgbClr val="CC0000"/>
              </a:buClr>
              <a:buSzPct val="100000"/>
              <a:buFont typeface="Wingdings" panose="05000000000000000000" pitchFamily="2" charset="2"/>
              <a:buChar char="§"/>
            </a:pPr>
            <a:r>
              <a:rPr lang="en-US" sz="2400" dirty="0">
                <a:solidFill>
                  <a:srgbClr val="002E6D"/>
                </a:solidFill>
              </a:rPr>
              <a:t>STEP Grant</a:t>
            </a:r>
          </a:p>
        </p:txBody>
      </p:sp>
      <p:sp>
        <p:nvSpPr>
          <p:cNvPr id="9" name="Content Placeholder 3">
            <a:extLst>
              <a:ext uri="{FF2B5EF4-FFF2-40B4-BE49-F238E27FC236}">
                <a16:creationId xmlns:a16="http://schemas.microsoft.com/office/drawing/2014/main" id="{EB9F1B1F-28FD-4C98-BC20-CEBAA5A18F19}"/>
              </a:ext>
            </a:extLst>
          </p:cNvPr>
          <p:cNvSpPr>
            <a:spLocks noGrp="1"/>
          </p:cNvSpPr>
          <p:nvPr>
            <p:ph sz="half" idx="2"/>
          </p:nvPr>
        </p:nvSpPr>
        <p:spPr>
          <a:xfrm>
            <a:off x="914400" y="1645920"/>
            <a:ext cx="5029200" cy="4206240"/>
          </a:xfrm>
          <a:ln w="19050">
            <a:noFill/>
          </a:ln>
        </p:spPr>
        <p:txBody>
          <a:bodyPr>
            <a:normAutofit/>
          </a:bodyPr>
          <a:lstStyle/>
          <a:p>
            <a:pPr>
              <a:lnSpc>
                <a:spcPct val="100000"/>
              </a:lnSpc>
              <a:spcAft>
                <a:spcPts val="600"/>
              </a:spcAft>
              <a:buClr>
                <a:srgbClr val="CC0000"/>
              </a:buClr>
              <a:buSzPct val="75000"/>
              <a:buFont typeface="Wingdings" panose="05000000000000000000" pitchFamily="2" charset="2"/>
              <a:buChar char="q"/>
            </a:pPr>
            <a:r>
              <a:rPr lang="en-US" dirty="0">
                <a:solidFill>
                  <a:srgbClr val="002E6D"/>
                </a:solidFill>
              </a:rPr>
              <a:t> Export Market Development</a:t>
            </a:r>
          </a:p>
          <a:p>
            <a:pPr>
              <a:lnSpc>
                <a:spcPct val="100000"/>
              </a:lnSpc>
              <a:spcAft>
                <a:spcPts val="600"/>
              </a:spcAft>
              <a:buClr>
                <a:srgbClr val="CC0000"/>
              </a:buClr>
              <a:buSzPct val="75000"/>
              <a:buFont typeface="Wingdings" panose="05000000000000000000" pitchFamily="2" charset="2"/>
              <a:buChar char="q"/>
            </a:pPr>
            <a:r>
              <a:rPr lang="en-US" dirty="0">
                <a:solidFill>
                  <a:srgbClr val="002E6D"/>
                </a:solidFill>
              </a:rPr>
              <a:t> eCommerce Development</a:t>
            </a:r>
          </a:p>
          <a:p>
            <a:pPr>
              <a:lnSpc>
                <a:spcPct val="100000"/>
              </a:lnSpc>
              <a:spcAft>
                <a:spcPts val="600"/>
              </a:spcAft>
              <a:buClr>
                <a:srgbClr val="CC0000"/>
              </a:buClr>
              <a:buSzPct val="75000"/>
              <a:buFont typeface="Wingdings" panose="05000000000000000000" pitchFamily="2" charset="2"/>
              <a:buChar char="q"/>
            </a:pPr>
            <a:r>
              <a:rPr lang="en-US" dirty="0">
                <a:solidFill>
                  <a:srgbClr val="002E6D"/>
                </a:solidFill>
              </a:rPr>
              <a:t> Short-Term Working Capital:        General Purpose Line of Credit</a:t>
            </a:r>
          </a:p>
          <a:p>
            <a:pPr>
              <a:lnSpc>
                <a:spcPct val="100000"/>
              </a:lnSpc>
              <a:spcAft>
                <a:spcPts val="600"/>
              </a:spcAft>
              <a:buClr>
                <a:srgbClr val="CC0000"/>
              </a:buClr>
              <a:buSzPct val="75000"/>
              <a:buFont typeface="Wingdings" panose="05000000000000000000" pitchFamily="2" charset="2"/>
              <a:buChar char="q"/>
            </a:pPr>
            <a:r>
              <a:rPr lang="en-US" dirty="0">
                <a:solidFill>
                  <a:srgbClr val="002E6D"/>
                </a:solidFill>
              </a:rPr>
              <a:t> Standby Letters of Credit:       Bid Bonds, Performance Bonds and Advance Payment Guarantees </a:t>
            </a:r>
          </a:p>
        </p:txBody>
      </p:sp>
      <p:sp>
        <p:nvSpPr>
          <p:cNvPr id="10" name="Content Placeholder 5">
            <a:extLst>
              <a:ext uri="{FF2B5EF4-FFF2-40B4-BE49-F238E27FC236}">
                <a16:creationId xmlns:a16="http://schemas.microsoft.com/office/drawing/2014/main" id="{F2BDD82F-289E-44E6-9D9A-5AEC9F14CABF}"/>
              </a:ext>
            </a:extLst>
          </p:cNvPr>
          <p:cNvSpPr>
            <a:spLocks noGrp="1"/>
          </p:cNvSpPr>
          <p:nvPr>
            <p:ph sz="quarter" idx="4"/>
          </p:nvPr>
        </p:nvSpPr>
        <p:spPr>
          <a:xfrm>
            <a:off x="5943600" y="1645920"/>
            <a:ext cx="5029200" cy="4206240"/>
          </a:xfrm>
          <a:ln w="19050">
            <a:noFill/>
          </a:ln>
        </p:spPr>
        <p:txBody>
          <a:bodyPr>
            <a:normAutofit/>
          </a:bodyPr>
          <a:lstStyle/>
          <a:p>
            <a:pPr>
              <a:lnSpc>
                <a:spcPct val="110000"/>
              </a:lnSpc>
              <a:spcAft>
                <a:spcPts val="600"/>
              </a:spcAft>
              <a:buClr>
                <a:srgbClr val="CC0000"/>
              </a:buClr>
              <a:buSzPct val="75000"/>
              <a:buFont typeface="Wingdings" panose="05000000000000000000" pitchFamily="2" charset="2"/>
              <a:buChar char="q"/>
            </a:pPr>
            <a:r>
              <a:rPr lang="en-US" dirty="0">
                <a:solidFill>
                  <a:srgbClr val="002E6D"/>
                </a:solidFill>
              </a:rPr>
              <a:t> Fixed Assets Financing:         Real Estate, Machinery and Equipment</a:t>
            </a:r>
          </a:p>
          <a:p>
            <a:pPr>
              <a:lnSpc>
                <a:spcPct val="110000"/>
              </a:lnSpc>
              <a:spcAft>
                <a:spcPts val="600"/>
              </a:spcAft>
              <a:buClr>
                <a:srgbClr val="CC0000"/>
              </a:buClr>
              <a:buSzPct val="75000"/>
              <a:buFont typeface="Wingdings" panose="05000000000000000000" pitchFamily="2" charset="2"/>
              <a:buChar char="q"/>
            </a:pPr>
            <a:r>
              <a:rPr lang="en-US" dirty="0">
                <a:solidFill>
                  <a:srgbClr val="002E6D"/>
                </a:solidFill>
              </a:rPr>
              <a:t> Permanent Working Capital</a:t>
            </a:r>
          </a:p>
          <a:p>
            <a:pPr>
              <a:lnSpc>
                <a:spcPct val="110000"/>
              </a:lnSpc>
              <a:spcAft>
                <a:spcPts val="600"/>
              </a:spcAft>
              <a:buClr>
                <a:srgbClr val="CC0000"/>
              </a:buClr>
              <a:buSzPct val="75000"/>
              <a:buFont typeface="Wingdings" panose="05000000000000000000" pitchFamily="2" charset="2"/>
              <a:buChar char="q"/>
            </a:pPr>
            <a:r>
              <a:rPr lang="en-US" dirty="0">
                <a:solidFill>
                  <a:srgbClr val="002E6D"/>
                </a:solidFill>
              </a:rPr>
              <a:t> Debt Refinancing</a:t>
            </a:r>
          </a:p>
          <a:p>
            <a:pPr>
              <a:lnSpc>
                <a:spcPct val="110000"/>
              </a:lnSpc>
              <a:spcAft>
                <a:spcPts val="600"/>
              </a:spcAft>
              <a:buClr>
                <a:srgbClr val="CC0000"/>
              </a:buClr>
              <a:buSzPct val="75000"/>
              <a:buFont typeface="Wingdings" panose="05000000000000000000" pitchFamily="2" charset="2"/>
              <a:buChar char="q"/>
            </a:pPr>
            <a:r>
              <a:rPr lang="en-US" dirty="0">
                <a:solidFill>
                  <a:srgbClr val="002E6D"/>
                </a:solidFill>
              </a:rPr>
              <a:t> Business Acquisition / Change of Ownership</a:t>
            </a:r>
          </a:p>
        </p:txBody>
      </p:sp>
      <p:sp>
        <p:nvSpPr>
          <p:cNvPr id="5" name="TextBox 4">
            <a:extLst>
              <a:ext uri="{FF2B5EF4-FFF2-40B4-BE49-F238E27FC236}">
                <a16:creationId xmlns:a16="http://schemas.microsoft.com/office/drawing/2014/main" id="{5571B2DD-A547-419F-A6DE-E348F2982B44}"/>
              </a:ext>
            </a:extLst>
          </p:cNvPr>
          <p:cNvSpPr txBox="1"/>
          <p:nvPr/>
        </p:nvSpPr>
        <p:spPr>
          <a:xfrm>
            <a:off x="914400" y="1005840"/>
            <a:ext cx="10031240" cy="523220"/>
          </a:xfrm>
          <a:prstGeom prst="rect">
            <a:avLst/>
          </a:prstGeom>
          <a:noFill/>
        </p:spPr>
        <p:txBody>
          <a:bodyPr wrap="square" rtlCol="0">
            <a:spAutoFit/>
          </a:bodyPr>
          <a:lstStyle/>
          <a:p>
            <a:r>
              <a:rPr lang="en-US" sz="2800" b="1" dirty="0">
                <a:solidFill>
                  <a:srgbClr val="C00000"/>
                </a:solidFill>
                <a:latin typeface="Source sans Pro" panose="020B0503030403020204" pitchFamily="34" charset="0"/>
                <a:ea typeface="Source sans Pro" panose="020B0503030403020204" pitchFamily="34" charset="0"/>
              </a:rPr>
              <a:t>Capital for Export Development</a:t>
            </a:r>
            <a:endParaRPr lang="en-US" sz="3200" dirty="0"/>
          </a:p>
        </p:txBody>
      </p:sp>
    </p:spTree>
    <p:extLst>
      <p:ext uri="{BB962C8B-B14F-4D97-AF65-F5344CB8AC3E}">
        <p14:creationId xmlns:p14="http://schemas.microsoft.com/office/powerpoint/2010/main" val="3166495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A78E5-5B9A-4660-A730-0F0AEE17CECE}"/>
              </a:ext>
            </a:extLst>
          </p:cNvPr>
          <p:cNvSpPr>
            <a:spLocks noGrp="1"/>
          </p:cNvSpPr>
          <p:nvPr>
            <p:ph type="title"/>
          </p:nvPr>
        </p:nvSpPr>
        <p:spPr>
          <a:xfrm>
            <a:off x="685800" y="182880"/>
            <a:ext cx="10972800" cy="914400"/>
          </a:xfrm>
        </p:spPr>
        <p:txBody>
          <a:bodyPr>
            <a:noAutofit/>
          </a:bodyPr>
          <a:lstStyle/>
          <a:p>
            <a:pPr algn="ctr"/>
            <a:r>
              <a:rPr lang="en-US" sz="4000" b="1" dirty="0">
                <a:solidFill>
                  <a:srgbClr val="002E6D"/>
                </a:solidFill>
              </a:rPr>
              <a:t>Export Working Capital Program (EWCP)</a:t>
            </a:r>
          </a:p>
        </p:txBody>
      </p:sp>
      <p:pic>
        <p:nvPicPr>
          <p:cNvPr id="7" name="Picture 2" descr="sba-logo-new | WEDC">
            <a:extLst>
              <a:ext uri="{FF2B5EF4-FFF2-40B4-BE49-F238E27FC236}">
                <a16:creationId xmlns:a16="http://schemas.microsoft.com/office/drawing/2014/main" id="{2D56B8CE-7207-48FC-9915-4995F1F23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1360" y="5212080"/>
            <a:ext cx="1203631" cy="149972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3039F21-9B10-4489-92FD-073E37BB14C1}"/>
              </a:ext>
            </a:extLst>
          </p:cNvPr>
          <p:cNvSpPr txBox="1"/>
          <p:nvPr/>
        </p:nvSpPr>
        <p:spPr>
          <a:xfrm>
            <a:off x="457200" y="5943600"/>
            <a:ext cx="2194560" cy="731520"/>
          </a:xfrm>
          <a:prstGeom prst="rect">
            <a:avLst/>
          </a:prstGeom>
          <a:noFill/>
          <a:ln w="19050">
            <a:solidFill>
              <a:srgbClr val="002E6D"/>
            </a:solidFill>
          </a:ln>
        </p:spPr>
        <p:txBody>
          <a:bodyPr wrap="square" rtlCol="0" anchor="ctr">
            <a:spAutoFit/>
          </a:bodyPr>
          <a:lstStyle/>
          <a:p>
            <a:pPr marL="285750" indent="-285750" algn="ctr">
              <a:buClr>
                <a:srgbClr val="CC0000"/>
              </a:buClr>
              <a:buFont typeface="Wingdings" panose="05000000000000000000" pitchFamily="2" charset="2"/>
              <a:buChar char="§"/>
            </a:pPr>
            <a:r>
              <a:rPr lang="en-US" sz="2400" dirty="0">
                <a:solidFill>
                  <a:srgbClr val="002E6D"/>
                </a:solidFill>
              </a:rPr>
              <a:t>Export Express</a:t>
            </a:r>
          </a:p>
        </p:txBody>
      </p:sp>
      <p:sp>
        <p:nvSpPr>
          <p:cNvPr id="17" name="TextBox 16">
            <a:extLst>
              <a:ext uri="{FF2B5EF4-FFF2-40B4-BE49-F238E27FC236}">
                <a16:creationId xmlns:a16="http://schemas.microsoft.com/office/drawing/2014/main" id="{D9EC1182-C360-4CD2-B087-96B7F5433359}"/>
              </a:ext>
            </a:extLst>
          </p:cNvPr>
          <p:cNvSpPr txBox="1"/>
          <p:nvPr/>
        </p:nvSpPr>
        <p:spPr>
          <a:xfrm>
            <a:off x="2651760" y="5943600"/>
            <a:ext cx="3291840" cy="731520"/>
          </a:xfrm>
          <a:prstGeom prst="rect">
            <a:avLst/>
          </a:prstGeom>
          <a:noFill/>
          <a:ln w="19050">
            <a:solidFill>
              <a:srgbClr val="002E6D"/>
            </a:solidFill>
          </a:ln>
        </p:spPr>
        <p:txBody>
          <a:bodyPr wrap="square" rtlCol="0" anchor="ctr">
            <a:spAutoFit/>
          </a:bodyPr>
          <a:lstStyle/>
          <a:p>
            <a:pPr marL="285750" indent="-285750" algn="ctr">
              <a:buClr>
                <a:srgbClr val="CC0000"/>
              </a:buClr>
              <a:buFont typeface="Wingdings" panose="05000000000000000000" pitchFamily="2" charset="2"/>
              <a:buChar char="§"/>
            </a:pPr>
            <a:r>
              <a:rPr lang="en-US" sz="2400" dirty="0">
                <a:solidFill>
                  <a:srgbClr val="C00000"/>
                </a:solidFill>
              </a:rPr>
              <a:t>Export Working Capital Program</a:t>
            </a:r>
          </a:p>
        </p:txBody>
      </p:sp>
      <p:sp>
        <p:nvSpPr>
          <p:cNvPr id="18" name="TextBox 17">
            <a:extLst>
              <a:ext uri="{FF2B5EF4-FFF2-40B4-BE49-F238E27FC236}">
                <a16:creationId xmlns:a16="http://schemas.microsoft.com/office/drawing/2014/main" id="{C7052B1B-BEA0-4249-B2BB-B7AC76F1DE0C}"/>
              </a:ext>
            </a:extLst>
          </p:cNvPr>
          <p:cNvSpPr txBox="1"/>
          <p:nvPr/>
        </p:nvSpPr>
        <p:spPr>
          <a:xfrm>
            <a:off x="5943600" y="5943600"/>
            <a:ext cx="2743200" cy="731520"/>
          </a:xfrm>
          <a:prstGeom prst="rect">
            <a:avLst/>
          </a:prstGeom>
          <a:noFill/>
          <a:ln w="19050">
            <a:solidFill>
              <a:srgbClr val="002E6D"/>
            </a:solidFill>
          </a:ln>
        </p:spPr>
        <p:txBody>
          <a:bodyPr wrap="square" rtlCol="0" anchor="ctr">
            <a:spAutoFit/>
          </a:bodyPr>
          <a:lstStyle/>
          <a:p>
            <a:pPr marL="285750" indent="-285750" algn="ctr">
              <a:buClr>
                <a:srgbClr val="CC0000"/>
              </a:buClr>
              <a:buFont typeface="Wingdings" panose="05000000000000000000" pitchFamily="2" charset="2"/>
              <a:buChar char="§"/>
            </a:pPr>
            <a:r>
              <a:rPr lang="en-US" sz="2400" dirty="0">
                <a:solidFill>
                  <a:srgbClr val="002E6D"/>
                </a:solidFill>
              </a:rPr>
              <a:t>International Trade Loan</a:t>
            </a:r>
          </a:p>
        </p:txBody>
      </p:sp>
      <p:sp>
        <p:nvSpPr>
          <p:cNvPr id="19" name="TextBox 18">
            <a:extLst>
              <a:ext uri="{FF2B5EF4-FFF2-40B4-BE49-F238E27FC236}">
                <a16:creationId xmlns:a16="http://schemas.microsoft.com/office/drawing/2014/main" id="{7C79B3E1-144F-4196-B0AD-2F413C9DACFB}"/>
              </a:ext>
            </a:extLst>
          </p:cNvPr>
          <p:cNvSpPr txBox="1"/>
          <p:nvPr/>
        </p:nvSpPr>
        <p:spPr>
          <a:xfrm>
            <a:off x="8686800" y="5943600"/>
            <a:ext cx="1737360" cy="731520"/>
          </a:xfrm>
          <a:prstGeom prst="rect">
            <a:avLst/>
          </a:prstGeom>
          <a:noFill/>
          <a:ln w="19050">
            <a:solidFill>
              <a:srgbClr val="002E6D"/>
            </a:solidFill>
          </a:ln>
        </p:spPr>
        <p:txBody>
          <a:bodyPr wrap="square" rtlCol="0" anchor="ctr">
            <a:spAutoFit/>
          </a:bodyPr>
          <a:lstStyle/>
          <a:p>
            <a:pPr marL="285750" indent="-285750" algn="ctr">
              <a:buClr>
                <a:srgbClr val="CC0000"/>
              </a:buClr>
              <a:buSzPct val="100000"/>
              <a:buFont typeface="Wingdings" panose="05000000000000000000" pitchFamily="2" charset="2"/>
              <a:buChar char="§"/>
            </a:pPr>
            <a:r>
              <a:rPr lang="en-US" sz="2400" dirty="0">
                <a:solidFill>
                  <a:srgbClr val="002E6D"/>
                </a:solidFill>
              </a:rPr>
              <a:t>STEP Grant</a:t>
            </a:r>
          </a:p>
        </p:txBody>
      </p:sp>
      <p:sp>
        <p:nvSpPr>
          <p:cNvPr id="20" name="TextBox 19">
            <a:extLst>
              <a:ext uri="{FF2B5EF4-FFF2-40B4-BE49-F238E27FC236}">
                <a16:creationId xmlns:a16="http://schemas.microsoft.com/office/drawing/2014/main" id="{4D778037-4E4F-4DA2-B525-AA8EE7DBBC51}"/>
              </a:ext>
            </a:extLst>
          </p:cNvPr>
          <p:cNvSpPr txBox="1"/>
          <p:nvPr/>
        </p:nvSpPr>
        <p:spPr>
          <a:xfrm>
            <a:off x="914400" y="1167288"/>
            <a:ext cx="9601200" cy="4431983"/>
          </a:xfrm>
          <a:prstGeom prst="rect">
            <a:avLst/>
          </a:prstGeom>
          <a:noFill/>
          <a:ln w="19050">
            <a:noFill/>
          </a:ln>
        </p:spPr>
        <p:txBody>
          <a:bodyPr wrap="square" anchor="ctr">
            <a:spAutoFit/>
          </a:bodyPr>
          <a:lstStyle/>
          <a:p>
            <a:pPr>
              <a:spcAft>
                <a:spcPts val="1200"/>
              </a:spcAft>
              <a:buClr>
                <a:srgbClr val="CC0000"/>
              </a:buClr>
              <a:buSzPct val="75000"/>
            </a:pPr>
            <a:r>
              <a:rPr lang="en-US" sz="2800" b="1" dirty="0">
                <a:solidFill>
                  <a:srgbClr val="C00000"/>
                </a:solidFill>
                <a:latin typeface="Source sans Pro" panose="020B0503030403020204" pitchFamily="34" charset="0"/>
                <a:ea typeface="Source sans Pro" panose="020B0503030403020204" pitchFamily="34" charset="0"/>
              </a:rPr>
              <a:t>Working capital to fulfill export orders</a:t>
            </a:r>
          </a:p>
          <a:p>
            <a:pPr marL="342900" indent="-342900">
              <a:spcAft>
                <a:spcPts val="1200"/>
              </a:spcAft>
              <a:buClr>
                <a:srgbClr val="CC0000"/>
              </a:buClr>
              <a:buSzPct val="75000"/>
              <a:buFont typeface="Wingdings" panose="05000000000000000000" pitchFamily="2" charset="2"/>
              <a:buChar char="q"/>
            </a:pPr>
            <a:r>
              <a:rPr lang="en-US" sz="2800" b="1" dirty="0">
                <a:solidFill>
                  <a:srgbClr val="002E6D"/>
                </a:solidFill>
              </a:rPr>
              <a:t>Pre-Shipment Financing against Contracts and Purchase Orders that provides short-term working capital to secure raw materials, components and services from Suppliers</a:t>
            </a:r>
          </a:p>
          <a:p>
            <a:pPr marL="342900" indent="-342900">
              <a:spcAft>
                <a:spcPts val="1200"/>
              </a:spcAft>
              <a:buClr>
                <a:srgbClr val="CC0000"/>
              </a:buClr>
              <a:buSzPct val="75000"/>
              <a:buFont typeface="Wingdings" panose="05000000000000000000" pitchFamily="2" charset="2"/>
              <a:buChar char="q"/>
            </a:pPr>
            <a:r>
              <a:rPr lang="en-US" sz="2800" b="1" dirty="0">
                <a:solidFill>
                  <a:srgbClr val="002E6D"/>
                </a:solidFill>
              </a:rPr>
              <a:t>Post-Shipment Financing that provides short-term working capital to support longer Cash Conversion Cycles with Foreign Buyers</a:t>
            </a:r>
          </a:p>
          <a:p>
            <a:pPr marL="342900" indent="-342900">
              <a:spcAft>
                <a:spcPts val="1200"/>
              </a:spcAft>
              <a:buClr>
                <a:srgbClr val="CC0000"/>
              </a:buClr>
              <a:buSzPct val="75000"/>
              <a:buFont typeface="Wingdings" panose="05000000000000000000" pitchFamily="2" charset="2"/>
              <a:buChar char="q"/>
            </a:pPr>
            <a:r>
              <a:rPr lang="en-US" sz="2800" b="1" dirty="0">
                <a:solidFill>
                  <a:srgbClr val="002E6D"/>
                </a:solidFill>
              </a:rPr>
              <a:t>Standby Letters of Credit:  Bid Bonds, Performance Bonds and Advance Payment Guarantees</a:t>
            </a:r>
          </a:p>
        </p:txBody>
      </p:sp>
    </p:spTree>
    <p:extLst>
      <p:ext uri="{BB962C8B-B14F-4D97-AF65-F5344CB8AC3E}">
        <p14:creationId xmlns:p14="http://schemas.microsoft.com/office/powerpoint/2010/main" val="2300522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ba-logo-new | WEDC">
            <a:extLst>
              <a:ext uri="{FF2B5EF4-FFF2-40B4-BE49-F238E27FC236}">
                <a16:creationId xmlns:a16="http://schemas.microsoft.com/office/drawing/2014/main" id="{2D56B8CE-7207-48FC-9915-4995F1F23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1360" y="5212080"/>
            <a:ext cx="1203631" cy="149972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3039F21-9B10-4489-92FD-073E37BB14C1}"/>
              </a:ext>
            </a:extLst>
          </p:cNvPr>
          <p:cNvSpPr txBox="1"/>
          <p:nvPr/>
        </p:nvSpPr>
        <p:spPr>
          <a:xfrm>
            <a:off x="457200" y="5943600"/>
            <a:ext cx="2194560" cy="731520"/>
          </a:xfrm>
          <a:prstGeom prst="rect">
            <a:avLst/>
          </a:prstGeom>
          <a:noFill/>
          <a:ln w="19050">
            <a:solidFill>
              <a:srgbClr val="002E6D"/>
            </a:solidFill>
          </a:ln>
        </p:spPr>
        <p:txBody>
          <a:bodyPr wrap="square" rtlCol="0" anchor="ctr">
            <a:spAutoFit/>
          </a:bodyPr>
          <a:lstStyle/>
          <a:p>
            <a:pPr marL="285750" indent="-285750" algn="ctr">
              <a:buClr>
                <a:srgbClr val="CC0000"/>
              </a:buClr>
              <a:buFont typeface="Wingdings" panose="05000000000000000000" pitchFamily="2" charset="2"/>
              <a:buChar char="§"/>
            </a:pPr>
            <a:r>
              <a:rPr lang="en-US" sz="2400" dirty="0">
                <a:solidFill>
                  <a:srgbClr val="002E6D"/>
                </a:solidFill>
              </a:rPr>
              <a:t>Export Express</a:t>
            </a:r>
          </a:p>
        </p:txBody>
      </p:sp>
      <p:sp>
        <p:nvSpPr>
          <p:cNvPr id="17" name="TextBox 16">
            <a:extLst>
              <a:ext uri="{FF2B5EF4-FFF2-40B4-BE49-F238E27FC236}">
                <a16:creationId xmlns:a16="http://schemas.microsoft.com/office/drawing/2014/main" id="{D9EC1182-C360-4CD2-B087-96B7F5433359}"/>
              </a:ext>
            </a:extLst>
          </p:cNvPr>
          <p:cNvSpPr txBox="1"/>
          <p:nvPr/>
        </p:nvSpPr>
        <p:spPr>
          <a:xfrm>
            <a:off x="2651760" y="5943600"/>
            <a:ext cx="3291840" cy="731520"/>
          </a:xfrm>
          <a:prstGeom prst="rect">
            <a:avLst/>
          </a:prstGeom>
          <a:noFill/>
          <a:ln w="19050">
            <a:solidFill>
              <a:srgbClr val="002E6D"/>
            </a:solidFill>
          </a:ln>
        </p:spPr>
        <p:txBody>
          <a:bodyPr wrap="square" rtlCol="0" anchor="ctr">
            <a:spAutoFit/>
          </a:bodyPr>
          <a:lstStyle/>
          <a:p>
            <a:pPr marL="285750" indent="-285750" algn="ctr">
              <a:buClr>
                <a:srgbClr val="CC0000"/>
              </a:buClr>
              <a:buFont typeface="Wingdings" panose="05000000000000000000" pitchFamily="2" charset="2"/>
              <a:buChar char="§"/>
            </a:pPr>
            <a:r>
              <a:rPr lang="en-US" sz="2400" dirty="0">
                <a:solidFill>
                  <a:srgbClr val="002E6D"/>
                </a:solidFill>
              </a:rPr>
              <a:t>Export Working Capital Program</a:t>
            </a:r>
          </a:p>
        </p:txBody>
      </p:sp>
      <p:sp>
        <p:nvSpPr>
          <p:cNvPr id="18" name="TextBox 17">
            <a:extLst>
              <a:ext uri="{FF2B5EF4-FFF2-40B4-BE49-F238E27FC236}">
                <a16:creationId xmlns:a16="http://schemas.microsoft.com/office/drawing/2014/main" id="{C7052B1B-BEA0-4249-B2BB-B7AC76F1DE0C}"/>
              </a:ext>
            </a:extLst>
          </p:cNvPr>
          <p:cNvSpPr txBox="1"/>
          <p:nvPr/>
        </p:nvSpPr>
        <p:spPr>
          <a:xfrm>
            <a:off x="5943600" y="5943600"/>
            <a:ext cx="2743200" cy="731520"/>
          </a:xfrm>
          <a:prstGeom prst="rect">
            <a:avLst/>
          </a:prstGeom>
          <a:noFill/>
          <a:ln w="19050">
            <a:solidFill>
              <a:srgbClr val="002E6D"/>
            </a:solidFill>
          </a:ln>
        </p:spPr>
        <p:txBody>
          <a:bodyPr wrap="square" rtlCol="0" anchor="ctr">
            <a:spAutoFit/>
          </a:bodyPr>
          <a:lstStyle/>
          <a:p>
            <a:pPr marL="285750" indent="-285750" algn="ctr">
              <a:buClr>
                <a:srgbClr val="CC0000"/>
              </a:buClr>
              <a:buFont typeface="Wingdings" panose="05000000000000000000" pitchFamily="2" charset="2"/>
              <a:buChar char="§"/>
            </a:pPr>
            <a:r>
              <a:rPr lang="en-US" sz="2400" dirty="0">
                <a:solidFill>
                  <a:srgbClr val="C00000"/>
                </a:solidFill>
              </a:rPr>
              <a:t>International Trade Loan</a:t>
            </a:r>
          </a:p>
        </p:txBody>
      </p:sp>
      <p:sp>
        <p:nvSpPr>
          <p:cNvPr id="19" name="TextBox 18">
            <a:extLst>
              <a:ext uri="{FF2B5EF4-FFF2-40B4-BE49-F238E27FC236}">
                <a16:creationId xmlns:a16="http://schemas.microsoft.com/office/drawing/2014/main" id="{7C79B3E1-144F-4196-B0AD-2F413C9DACFB}"/>
              </a:ext>
            </a:extLst>
          </p:cNvPr>
          <p:cNvSpPr txBox="1"/>
          <p:nvPr/>
        </p:nvSpPr>
        <p:spPr>
          <a:xfrm>
            <a:off x="8686800" y="5943600"/>
            <a:ext cx="1737360" cy="731520"/>
          </a:xfrm>
          <a:prstGeom prst="rect">
            <a:avLst/>
          </a:prstGeom>
          <a:noFill/>
          <a:ln w="19050">
            <a:solidFill>
              <a:srgbClr val="002E6D"/>
            </a:solidFill>
          </a:ln>
        </p:spPr>
        <p:txBody>
          <a:bodyPr wrap="square" rtlCol="0" anchor="ctr">
            <a:spAutoFit/>
          </a:bodyPr>
          <a:lstStyle/>
          <a:p>
            <a:pPr marL="285750" indent="-285750" algn="ctr">
              <a:buClr>
                <a:srgbClr val="CC0000"/>
              </a:buClr>
              <a:buSzPct val="100000"/>
              <a:buFont typeface="Wingdings" panose="05000000000000000000" pitchFamily="2" charset="2"/>
              <a:buChar char="§"/>
            </a:pPr>
            <a:r>
              <a:rPr lang="en-US" sz="2400" dirty="0">
                <a:solidFill>
                  <a:srgbClr val="002E6D"/>
                </a:solidFill>
              </a:rPr>
              <a:t>STEP Grant</a:t>
            </a:r>
          </a:p>
        </p:txBody>
      </p:sp>
      <p:sp>
        <p:nvSpPr>
          <p:cNvPr id="20" name="TextBox 19">
            <a:extLst>
              <a:ext uri="{FF2B5EF4-FFF2-40B4-BE49-F238E27FC236}">
                <a16:creationId xmlns:a16="http://schemas.microsoft.com/office/drawing/2014/main" id="{4D778037-4E4F-4DA2-B525-AA8EE7DBBC51}"/>
              </a:ext>
            </a:extLst>
          </p:cNvPr>
          <p:cNvSpPr txBox="1"/>
          <p:nvPr/>
        </p:nvSpPr>
        <p:spPr>
          <a:xfrm>
            <a:off x="914400" y="1063092"/>
            <a:ext cx="9601200" cy="4548938"/>
          </a:xfrm>
          <a:prstGeom prst="rect">
            <a:avLst/>
          </a:prstGeom>
          <a:noFill/>
        </p:spPr>
        <p:txBody>
          <a:bodyPr wrap="square" anchor="ctr">
            <a:spAutoFit/>
          </a:bodyPr>
          <a:lstStyle/>
          <a:p>
            <a:pPr>
              <a:spcAft>
                <a:spcPts val="1200"/>
              </a:spcAft>
              <a:buClr>
                <a:srgbClr val="CC0000"/>
              </a:buClr>
              <a:buSzPct val="75000"/>
            </a:pPr>
            <a:r>
              <a:rPr lang="en-US" sz="2800" b="1" dirty="0">
                <a:solidFill>
                  <a:srgbClr val="C00000"/>
                </a:solidFill>
                <a:latin typeface="Source sans Pro" panose="020B0503030403020204" pitchFamily="34" charset="0"/>
                <a:ea typeface="Source sans Pro" panose="020B0503030403020204" pitchFamily="34" charset="0"/>
              </a:rPr>
              <a:t>Capital for Expanding Exporter Capacity</a:t>
            </a:r>
          </a:p>
          <a:p>
            <a:pPr marL="342900" indent="-342900">
              <a:spcAft>
                <a:spcPts val="1200"/>
              </a:spcAft>
              <a:buClr>
                <a:srgbClr val="CC0000"/>
              </a:buClr>
              <a:buSzPct val="75000"/>
              <a:buFont typeface="Wingdings" panose="05000000000000000000" pitchFamily="2" charset="2"/>
              <a:buChar char="q"/>
            </a:pPr>
            <a:r>
              <a:rPr lang="en-US" sz="2800" b="1" dirty="0">
                <a:solidFill>
                  <a:srgbClr val="002E6D"/>
                </a:solidFill>
              </a:rPr>
              <a:t>Funds for Fixed Assets Financing for Business Expansion</a:t>
            </a:r>
          </a:p>
          <a:p>
            <a:pPr>
              <a:spcAft>
                <a:spcPts val="1200"/>
              </a:spcAft>
              <a:buClr>
                <a:srgbClr val="CC0000"/>
              </a:buClr>
              <a:buSzPct val="75000"/>
              <a:buFont typeface="Wingdings" panose="05000000000000000000" pitchFamily="2" charset="2"/>
              <a:buChar char="q"/>
            </a:pPr>
            <a:r>
              <a:rPr lang="en-US" sz="2800" b="1" dirty="0">
                <a:solidFill>
                  <a:srgbClr val="002E6D"/>
                </a:solidFill>
              </a:rPr>
              <a:t> Permanent Working Capital</a:t>
            </a:r>
          </a:p>
          <a:p>
            <a:pPr>
              <a:spcAft>
                <a:spcPts val="1200"/>
              </a:spcAft>
              <a:buClr>
                <a:srgbClr val="CC0000"/>
              </a:buClr>
              <a:buSzPct val="75000"/>
              <a:buFont typeface="Wingdings" panose="05000000000000000000" pitchFamily="2" charset="2"/>
              <a:buChar char="q"/>
            </a:pPr>
            <a:r>
              <a:rPr lang="en-US" sz="2800" b="1" dirty="0">
                <a:solidFill>
                  <a:srgbClr val="002E6D"/>
                </a:solidFill>
              </a:rPr>
              <a:t> Debt Refinancing</a:t>
            </a:r>
          </a:p>
          <a:p>
            <a:pPr marL="342900" indent="-342900">
              <a:spcAft>
                <a:spcPts val="1200"/>
              </a:spcAft>
              <a:buClr>
                <a:srgbClr val="CC0000"/>
              </a:buClr>
              <a:buSzPct val="75000"/>
              <a:buFont typeface="Wingdings" panose="05000000000000000000" pitchFamily="2" charset="2"/>
              <a:buChar char="q"/>
            </a:pPr>
            <a:r>
              <a:rPr lang="en-US" sz="2800" b="1" dirty="0">
                <a:solidFill>
                  <a:srgbClr val="002E6D"/>
                </a:solidFill>
              </a:rPr>
              <a:t>Business Acquisition to Increase Production and Enhance Exporting Capabilities </a:t>
            </a:r>
          </a:p>
          <a:p>
            <a:pPr marL="342900" indent="-342900">
              <a:spcAft>
                <a:spcPts val="1200"/>
              </a:spcAft>
              <a:buClr>
                <a:srgbClr val="CC0000"/>
              </a:buClr>
              <a:buSzPct val="75000"/>
              <a:buFont typeface="Wingdings" panose="05000000000000000000" pitchFamily="2" charset="2"/>
              <a:buChar char="q"/>
            </a:pPr>
            <a:r>
              <a:rPr lang="en-US" sz="2800" b="1" dirty="0">
                <a:solidFill>
                  <a:srgbClr val="002E6D"/>
                </a:solidFill>
              </a:rPr>
              <a:t>Reshoring Production Back On-shore</a:t>
            </a:r>
          </a:p>
          <a:p>
            <a:pPr marL="342900" indent="-342900">
              <a:spcAft>
                <a:spcPts val="1200"/>
              </a:spcAft>
              <a:buClr>
                <a:srgbClr val="CC0000"/>
              </a:buClr>
              <a:buSzPct val="75000"/>
              <a:buFont typeface="Wingdings" panose="05000000000000000000" pitchFamily="2" charset="2"/>
              <a:buChar char="q"/>
            </a:pPr>
            <a:r>
              <a:rPr lang="en-US" sz="2800" b="1" dirty="0">
                <a:solidFill>
                  <a:srgbClr val="002E6D"/>
                </a:solidFill>
              </a:rPr>
              <a:t>Company adversely impacted by Foreign Competition</a:t>
            </a:r>
            <a:endParaRPr lang="en-US" sz="2800" dirty="0">
              <a:solidFill>
                <a:srgbClr val="002E6D"/>
              </a:solidFill>
            </a:endParaRPr>
          </a:p>
        </p:txBody>
      </p:sp>
      <p:sp>
        <p:nvSpPr>
          <p:cNvPr id="11" name="Title 6">
            <a:extLst>
              <a:ext uri="{FF2B5EF4-FFF2-40B4-BE49-F238E27FC236}">
                <a16:creationId xmlns:a16="http://schemas.microsoft.com/office/drawing/2014/main" id="{C5503536-483F-475C-ABB8-D6D09B4794C4}"/>
              </a:ext>
            </a:extLst>
          </p:cNvPr>
          <p:cNvSpPr txBox="1">
            <a:spLocks/>
          </p:cNvSpPr>
          <p:nvPr/>
        </p:nvSpPr>
        <p:spPr>
          <a:xfrm>
            <a:off x="274320" y="91440"/>
            <a:ext cx="11612880" cy="9144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002E6D"/>
                </a:solidFill>
                <a:latin typeface="Source Sans Pro" panose="020B0503030403020204" pitchFamily="34" charset="0"/>
                <a:ea typeface="Source Sans Pro" panose="020B0503030403020204" pitchFamily="34" charset="0"/>
              </a:rPr>
              <a:t>International Trade Loan Program</a:t>
            </a:r>
          </a:p>
        </p:txBody>
      </p:sp>
    </p:spTree>
    <p:extLst>
      <p:ext uri="{BB962C8B-B14F-4D97-AF65-F5344CB8AC3E}">
        <p14:creationId xmlns:p14="http://schemas.microsoft.com/office/powerpoint/2010/main" val="2110047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ba-logo-new | WEDC">
            <a:extLst>
              <a:ext uri="{FF2B5EF4-FFF2-40B4-BE49-F238E27FC236}">
                <a16:creationId xmlns:a16="http://schemas.microsoft.com/office/drawing/2014/main" id="{2D56B8CE-7207-48FC-9915-4995F1F23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1360" y="5212080"/>
            <a:ext cx="1203631" cy="149972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3039F21-9B10-4489-92FD-073E37BB14C1}"/>
              </a:ext>
            </a:extLst>
          </p:cNvPr>
          <p:cNvSpPr txBox="1"/>
          <p:nvPr/>
        </p:nvSpPr>
        <p:spPr>
          <a:xfrm>
            <a:off x="457200" y="5943600"/>
            <a:ext cx="2194560" cy="731520"/>
          </a:xfrm>
          <a:prstGeom prst="rect">
            <a:avLst/>
          </a:prstGeom>
          <a:noFill/>
          <a:ln w="19050">
            <a:solidFill>
              <a:srgbClr val="002E6D"/>
            </a:solidFill>
          </a:ln>
        </p:spPr>
        <p:txBody>
          <a:bodyPr wrap="square" rtlCol="0" anchor="ctr">
            <a:spAutoFit/>
          </a:bodyPr>
          <a:lstStyle/>
          <a:p>
            <a:pPr marL="285750" indent="-285750" algn="ctr">
              <a:buClr>
                <a:srgbClr val="CC0000"/>
              </a:buClr>
              <a:buFont typeface="Wingdings" panose="05000000000000000000" pitchFamily="2" charset="2"/>
              <a:buChar char="§"/>
            </a:pPr>
            <a:r>
              <a:rPr lang="en-US" sz="2400" dirty="0">
                <a:solidFill>
                  <a:srgbClr val="002E6D"/>
                </a:solidFill>
              </a:rPr>
              <a:t>Export Express</a:t>
            </a:r>
          </a:p>
        </p:txBody>
      </p:sp>
      <p:sp>
        <p:nvSpPr>
          <p:cNvPr id="17" name="TextBox 16">
            <a:extLst>
              <a:ext uri="{FF2B5EF4-FFF2-40B4-BE49-F238E27FC236}">
                <a16:creationId xmlns:a16="http://schemas.microsoft.com/office/drawing/2014/main" id="{D9EC1182-C360-4CD2-B087-96B7F5433359}"/>
              </a:ext>
            </a:extLst>
          </p:cNvPr>
          <p:cNvSpPr txBox="1"/>
          <p:nvPr/>
        </p:nvSpPr>
        <p:spPr>
          <a:xfrm>
            <a:off x="2651760" y="5943600"/>
            <a:ext cx="3291840" cy="731520"/>
          </a:xfrm>
          <a:prstGeom prst="rect">
            <a:avLst/>
          </a:prstGeom>
          <a:noFill/>
          <a:ln w="19050">
            <a:solidFill>
              <a:srgbClr val="002E6D"/>
            </a:solidFill>
          </a:ln>
        </p:spPr>
        <p:txBody>
          <a:bodyPr wrap="square" rtlCol="0" anchor="ctr">
            <a:spAutoFit/>
          </a:bodyPr>
          <a:lstStyle/>
          <a:p>
            <a:pPr marL="285750" indent="-285750" algn="ctr">
              <a:buClr>
                <a:srgbClr val="CC0000"/>
              </a:buClr>
              <a:buFont typeface="Wingdings" panose="05000000000000000000" pitchFamily="2" charset="2"/>
              <a:buChar char="§"/>
            </a:pPr>
            <a:r>
              <a:rPr lang="en-US" sz="2400" dirty="0">
                <a:solidFill>
                  <a:srgbClr val="002E6D"/>
                </a:solidFill>
              </a:rPr>
              <a:t>Export Working Capital Program</a:t>
            </a:r>
          </a:p>
        </p:txBody>
      </p:sp>
      <p:sp>
        <p:nvSpPr>
          <p:cNvPr id="18" name="TextBox 17">
            <a:extLst>
              <a:ext uri="{FF2B5EF4-FFF2-40B4-BE49-F238E27FC236}">
                <a16:creationId xmlns:a16="http://schemas.microsoft.com/office/drawing/2014/main" id="{C7052B1B-BEA0-4249-B2BB-B7AC76F1DE0C}"/>
              </a:ext>
            </a:extLst>
          </p:cNvPr>
          <p:cNvSpPr txBox="1"/>
          <p:nvPr/>
        </p:nvSpPr>
        <p:spPr>
          <a:xfrm>
            <a:off x="5943600" y="5943600"/>
            <a:ext cx="2743200" cy="731520"/>
          </a:xfrm>
          <a:prstGeom prst="rect">
            <a:avLst/>
          </a:prstGeom>
          <a:noFill/>
          <a:ln w="19050">
            <a:solidFill>
              <a:srgbClr val="002E6D"/>
            </a:solidFill>
          </a:ln>
        </p:spPr>
        <p:txBody>
          <a:bodyPr wrap="square" rtlCol="0" anchor="ctr">
            <a:spAutoFit/>
          </a:bodyPr>
          <a:lstStyle/>
          <a:p>
            <a:pPr marL="285750" indent="-285750" algn="ctr">
              <a:buClr>
                <a:srgbClr val="CC0000"/>
              </a:buClr>
              <a:buFont typeface="Wingdings" panose="05000000000000000000" pitchFamily="2" charset="2"/>
              <a:buChar char="§"/>
            </a:pPr>
            <a:r>
              <a:rPr lang="en-US" sz="2400" dirty="0">
                <a:solidFill>
                  <a:srgbClr val="002E6D"/>
                </a:solidFill>
              </a:rPr>
              <a:t>International Trade Loan</a:t>
            </a:r>
          </a:p>
        </p:txBody>
      </p:sp>
      <p:sp>
        <p:nvSpPr>
          <p:cNvPr id="19" name="TextBox 18">
            <a:extLst>
              <a:ext uri="{FF2B5EF4-FFF2-40B4-BE49-F238E27FC236}">
                <a16:creationId xmlns:a16="http://schemas.microsoft.com/office/drawing/2014/main" id="{7C79B3E1-144F-4196-B0AD-2F413C9DACFB}"/>
              </a:ext>
            </a:extLst>
          </p:cNvPr>
          <p:cNvSpPr txBox="1"/>
          <p:nvPr/>
        </p:nvSpPr>
        <p:spPr>
          <a:xfrm>
            <a:off x="8686800" y="5943600"/>
            <a:ext cx="1737360" cy="731520"/>
          </a:xfrm>
          <a:prstGeom prst="rect">
            <a:avLst/>
          </a:prstGeom>
          <a:noFill/>
          <a:ln w="19050">
            <a:solidFill>
              <a:srgbClr val="002E6D"/>
            </a:solidFill>
          </a:ln>
        </p:spPr>
        <p:txBody>
          <a:bodyPr wrap="square" rtlCol="0" anchor="ctr">
            <a:spAutoFit/>
          </a:bodyPr>
          <a:lstStyle/>
          <a:p>
            <a:pPr marL="285750" indent="-285750" algn="ctr">
              <a:buClr>
                <a:srgbClr val="CC0000"/>
              </a:buClr>
              <a:buSzPct val="100000"/>
              <a:buFont typeface="Wingdings" panose="05000000000000000000" pitchFamily="2" charset="2"/>
              <a:buChar char="§"/>
            </a:pPr>
            <a:r>
              <a:rPr lang="en-US" sz="2400" dirty="0">
                <a:solidFill>
                  <a:srgbClr val="C00000"/>
                </a:solidFill>
              </a:rPr>
              <a:t>STEP Grant</a:t>
            </a:r>
          </a:p>
        </p:txBody>
      </p:sp>
      <p:sp>
        <p:nvSpPr>
          <p:cNvPr id="11" name="Title 6">
            <a:extLst>
              <a:ext uri="{FF2B5EF4-FFF2-40B4-BE49-F238E27FC236}">
                <a16:creationId xmlns:a16="http://schemas.microsoft.com/office/drawing/2014/main" id="{61E476C7-6B1E-45D2-9D0B-5B40D71A2093}"/>
              </a:ext>
            </a:extLst>
          </p:cNvPr>
          <p:cNvSpPr>
            <a:spLocks noGrp="1"/>
          </p:cNvSpPr>
          <p:nvPr/>
        </p:nvSpPr>
        <p:spPr>
          <a:xfrm>
            <a:off x="289560" y="0"/>
            <a:ext cx="11612880" cy="9144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a:lstStyle>
          <a:p>
            <a:r>
              <a:rPr lang="en-US" sz="4000" dirty="0">
                <a:latin typeface="Source Sans Pro" panose="020B0503030403020204" pitchFamily="34" charset="0"/>
                <a:ea typeface="Source Sans Pro" panose="020B0503030403020204" pitchFamily="34" charset="0"/>
              </a:rPr>
              <a:t>State Trade Expansion Program (STEP) Grant Program</a:t>
            </a:r>
          </a:p>
        </p:txBody>
      </p:sp>
      <p:sp>
        <p:nvSpPr>
          <p:cNvPr id="12" name="Content Placeholder 7">
            <a:extLst>
              <a:ext uri="{FF2B5EF4-FFF2-40B4-BE49-F238E27FC236}">
                <a16:creationId xmlns:a16="http://schemas.microsoft.com/office/drawing/2014/main" id="{3931F4AA-A78E-4751-AAAD-29BDB36C2BC3}"/>
              </a:ext>
            </a:extLst>
          </p:cNvPr>
          <p:cNvSpPr txBox="1">
            <a:spLocks/>
          </p:cNvSpPr>
          <p:nvPr/>
        </p:nvSpPr>
        <p:spPr>
          <a:xfrm>
            <a:off x="1371600" y="822960"/>
            <a:ext cx="9461169" cy="5029200"/>
          </a:xfrm>
          <a:prstGeom prst="rect">
            <a:avLst/>
          </a:prstGeom>
        </p:spPr>
        <p:txBody>
          <a:bodyPr vert="horz" lIns="91440" tIns="45720" rIns="91440" bIns="45720" rtlCol="0" anchor="ct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200"/>
              </a:spcAft>
              <a:buFont typeface="Arial" panose="020B0604020202020204" pitchFamily="34" charset="0"/>
              <a:buNone/>
            </a:pPr>
            <a:r>
              <a:rPr lang="en-US" sz="4100" b="1" dirty="0">
                <a:solidFill>
                  <a:srgbClr val="C00000"/>
                </a:solidFill>
                <a:latin typeface="Source Sans Pro" panose="020B0503030403020204" pitchFamily="34" charset="0"/>
                <a:ea typeface="Source Sans Pro" panose="020B0503030403020204" pitchFamily="34" charset="0"/>
              </a:rPr>
              <a:t>Grants to Reach International Buyers</a:t>
            </a:r>
          </a:p>
          <a:p>
            <a:pPr marL="0" indent="0">
              <a:lnSpc>
                <a:spcPct val="120000"/>
              </a:lnSpc>
              <a:spcBef>
                <a:spcPts val="0"/>
              </a:spcBef>
              <a:spcAft>
                <a:spcPts val="1200"/>
              </a:spcAft>
              <a:buFont typeface="Arial" panose="020B0604020202020204" pitchFamily="34" charset="0"/>
              <a:buNone/>
            </a:pPr>
            <a:r>
              <a:rPr lang="en-US" sz="3300" dirty="0">
                <a:latin typeface="Source Sans Pro" panose="020B0503030403020204" pitchFamily="34" charset="0"/>
                <a:ea typeface="Source Sans Pro" panose="020B0503030403020204" pitchFamily="34" charset="0"/>
              </a:rPr>
              <a:t>The </a:t>
            </a:r>
            <a:r>
              <a:rPr lang="en-US" sz="3300" b="1" dirty="0">
                <a:latin typeface="Source Sans Pro" panose="020B0503030403020204" pitchFamily="34" charset="0"/>
                <a:ea typeface="Source Sans Pro" panose="020B0503030403020204" pitchFamily="34" charset="0"/>
              </a:rPr>
              <a:t>State Trade Expansion Program (STEP) Grant Program </a:t>
            </a:r>
            <a:r>
              <a:rPr lang="en-US" sz="3300" dirty="0">
                <a:latin typeface="Source Sans Pro" panose="020B0503030403020204" pitchFamily="34" charset="0"/>
                <a:ea typeface="Source Sans Pro" panose="020B0503030403020204" pitchFamily="34" charset="0"/>
              </a:rPr>
              <a:t>provides grants to U.S. States &amp; Territories to help small businesses to go international</a:t>
            </a:r>
          </a:p>
          <a:p>
            <a:pPr marL="0" indent="0">
              <a:lnSpc>
                <a:spcPct val="120000"/>
              </a:lnSpc>
              <a:spcBef>
                <a:spcPts val="0"/>
              </a:spcBef>
              <a:spcAft>
                <a:spcPts val="1200"/>
              </a:spcAft>
              <a:buNone/>
            </a:pPr>
            <a:r>
              <a:rPr lang="en-US" sz="3100" dirty="0">
                <a:latin typeface="Source Sans Pro" panose="020B0503030403020204" pitchFamily="34" charset="0"/>
                <a:ea typeface="Source Sans Pro" panose="020B0503030403020204" pitchFamily="34" charset="0"/>
              </a:rPr>
              <a:t>Eligible Uses of Funds include:</a:t>
            </a:r>
          </a:p>
          <a:p>
            <a:pPr lvl="2">
              <a:lnSpc>
                <a:spcPct val="120000"/>
              </a:lnSpc>
              <a:spcBef>
                <a:spcPts val="0"/>
              </a:spcBef>
              <a:spcAft>
                <a:spcPts val="1200"/>
              </a:spcAft>
              <a:buClr>
                <a:srgbClr val="C00000"/>
              </a:buClr>
              <a:buFont typeface="Wingdings" panose="05000000000000000000" pitchFamily="2" charset="2"/>
              <a:buChar char="q"/>
            </a:pPr>
            <a:r>
              <a:rPr lang="en-US" sz="3100" dirty="0">
                <a:latin typeface="Source Sans Pro" panose="020B0503030403020204" pitchFamily="34" charset="0"/>
                <a:ea typeface="Source Sans Pro" panose="020B0503030403020204" pitchFamily="34" charset="0"/>
              </a:rPr>
              <a:t>Training workshops </a:t>
            </a:r>
          </a:p>
          <a:p>
            <a:pPr lvl="2">
              <a:lnSpc>
                <a:spcPct val="120000"/>
              </a:lnSpc>
              <a:spcBef>
                <a:spcPts val="0"/>
              </a:spcBef>
              <a:spcAft>
                <a:spcPts val="1200"/>
              </a:spcAft>
              <a:buClr>
                <a:srgbClr val="C00000"/>
              </a:buClr>
              <a:buFont typeface="Wingdings" panose="05000000000000000000" pitchFamily="2" charset="2"/>
              <a:buChar char="q"/>
            </a:pPr>
            <a:r>
              <a:rPr lang="en-US" sz="3100" dirty="0">
                <a:latin typeface="Source Sans Pro" panose="020B0503030403020204" pitchFamily="34" charset="0"/>
                <a:ea typeface="Source Sans Pro" panose="020B0503030403020204" pitchFamily="34" charset="0"/>
              </a:rPr>
              <a:t>In-person and Virtual Trade Shows &amp; Trade Missions</a:t>
            </a:r>
          </a:p>
          <a:p>
            <a:pPr lvl="2">
              <a:lnSpc>
                <a:spcPct val="120000"/>
              </a:lnSpc>
              <a:spcBef>
                <a:spcPts val="0"/>
              </a:spcBef>
              <a:spcAft>
                <a:spcPts val="1200"/>
              </a:spcAft>
              <a:buClr>
                <a:srgbClr val="C00000"/>
              </a:buClr>
              <a:buFont typeface="Wingdings" panose="05000000000000000000" pitchFamily="2" charset="2"/>
              <a:buChar char="q"/>
            </a:pPr>
            <a:r>
              <a:rPr lang="en-US" sz="3100" dirty="0">
                <a:latin typeface="Source Sans Pro" panose="020B0503030403020204" pitchFamily="34" charset="0"/>
                <a:ea typeface="Source Sans Pro" panose="020B0503030403020204" pitchFamily="34" charset="0"/>
              </a:rPr>
              <a:t>Services to support Foreign Market Entry</a:t>
            </a:r>
          </a:p>
          <a:p>
            <a:pPr lvl="2">
              <a:lnSpc>
                <a:spcPct val="120000"/>
              </a:lnSpc>
              <a:spcBef>
                <a:spcPts val="0"/>
              </a:spcBef>
              <a:spcAft>
                <a:spcPts val="1200"/>
              </a:spcAft>
              <a:buClr>
                <a:srgbClr val="C00000"/>
              </a:buClr>
              <a:buFont typeface="Wingdings" panose="05000000000000000000" pitchFamily="2" charset="2"/>
              <a:buChar char="q"/>
            </a:pPr>
            <a:r>
              <a:rPr lang="en-US" sz="3100" dirty="0">
                <a:latin typeface="Source Sans Pro" panose="020B0503030403020204" pitchFamily="34" charset="0"/>
                <a:ea typeface="Source Sans Pro" panose="020B0503030403020204" pitchFamily="34" charset="0"/>
              </a:rPr>
              <a:t>International Partner Search </a:t>
            </a:r>
          </a:p>
          <a:p>
            <a:pPr lvl="2">
              <a:lnSpc>
                <a:spcPct val="120000"/>
              </a:lnSpc>
              <a:spcBef>
                <a:spcPts val="0"/>
              </a:spcBef>
              <a:spcAft>
                <a:spcPts val="1200"/>
              </a:spcAft>
              <a:buClr>
                <a:srgbClr val="C00000"/>
              </a:buClr>
              <a:buFont typeface="Wingdings" panose="05000000000000000000" pitchFamily="2" charset="2"/>
              <a:buChar char="q"/>
            </a:pPr>
            <a:r>
              <a:rPr lang="en-US" sz="3100" dirty="0">
                <a:latin typeface="Source Sans Pro" panose="020B0503030403020204" pitchFamily="34" charset="0"/>
                <a:ea typeface="Source Sans Pro" panose="020B0503030403020204" pitchFamily="34" charset="0"/>
              </a:rPr>
              <a:t>Website optimization for global sales</a:t>
            </a:r>
          </a:p>
          <a:p>
            <a:pPr lvl="2">
              <a:lnSpc>
                <a:spcPct val="120000"/>
              </a:lnSpc>
              <a:spcBef>
                <a:spcPts val="0"/>
              </a:spcBef>
              <a:spcAft>
                <a:spcPts val="1200"/>
              </a:spcAft>
              <a:buClr>
                <a:srgbClr val="C00000"/>
              </a:buClr>
              <a:buFont typeface="Wingdings" panose="05000000000000000000" pitchFamily="2" charset="2"/>
              <a:buChar char="q"/>
            </a:pPr>
            <a:r>
              <a:rPr lang="en-US" sz="3100" dirty="0">
                <a:latin typeface="Source Sans Pro" panose="020B0503030403020204" pitchFamily="34" charset="0"/>
                <a:ea typeface="Source Sans Pro" panose="020B0503030403020204" pitchFamily="34" charset="0"/>
              </a:rPr>
              <a:t>Translate websites to attract foreign buyers</a:t>
            </a:r>
          </a:p>
          <a:p>
            <a:pPr lvl="2">
              <a:lnSpc>
                <a:spcPct val="120000"/>
              </a:lnSpc>
              <a:spcBef>
                <a:spcPts val="0"/>
              </a:spcBef>
              <a:spcAft>
                <a:spcPts val="1200"/>
              </a:spcAft>
              <a:buClr>
                <a:srgbClr val="C00000"/>
              </a:buClr>
              <a:buFont typeface="Wingdings" panose="05000000000000000000" pitchFamily="2" charset="2"/>
              <a:buChar char="q"/>
            </a:pPr>
            <a:r>
              <a:rPr lang="en-US" sz="3100" dirty="0">
                <a:latin typeface="Source Sans Pro" panose="020B0503030403020204" pitchFamily="34" charset="0"/>
                <a:ea typeface="Source Sans Pro" panose="020B0503030403020204" pitchFamily="34" charset="0"/>
              </a:rPr>
              <a:t>Designing marketing media and more</a:t>
            </a:r>
          </a:p>
        </p:txBody>
      </p:sp>
    </p:spTree>
    <p:extLst>
      <p:ext uri="{BB962C8B-B14F-4D97-AF65-F5344CB8AC3E}">
        <p14:creationId xmlns:p14="http://schemas.microsoft.com/office/powerpoint/2010/main" val="1366572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BF4B6-B85B-4726-B8C1-784991E680FE}"/>
              </a:ext>
            </a:extLst>
          </p:cNvPr>
          <p:cNvSpPr>
            <a:spLocks noGrp="1"/>
          </p:cNvSpPr>
          <p:nvPr>
            <p:ph type="title"/>
          </p:nvPr>
        </p:nvSpPr>
        <p:spPr>
          <a:xfrm>
            <a:off x="914400" y="182880"/>
            <a:ext cx="10515600" cy="914400"/>
          </a:xfrm>
        </p:spPr>
        <p:txBody>
          <a:bodyPr/>
          <a:lstStyle/>
          <a:p>
            <a:pPr algn="ctr"/>
            <a:r>
              <a:rPr lang="en-US" b="1" dirty="0">
                <a:solidFill>
                  <a:srgbClr val="002E6D"/>
                </a:solidFill>
              </a:rPr>
              <a:t>SBA Contact Information</a:t>
            </a:r>
          </a:p>
        </p:txBody>
      </p:sp>
      <p:sp>
        <p:nvSpPr>
          <p:cNvPr id="3" name="Content Placeholder 2">
            <a:extLst>
              <a:ext uri="{FF2B5EF4-FFF2-40B4-BE49-F238E27FC236}">
                <a16:creationId xmlns:a16="http://schemas.microsoft.com/office/drawing/2014/main" id="{16BB7C0E-1922-4EFF-B230-BCE66935B831}"/>
              </a:ext>
            </a:extLst>
          </p:cNvPr>
          <p:cNvSpPr>
            <a:spLocks noGrp="1"/>
          </p:cNvSpPr>
          <p:nvPr>
            <p:ph idx="1"/>
          </p:nvPr>
        </p:nvSpPr>
        <p:spPr>
          <a:xfrm>
            <a:off x="1371600" y="914400"/>
            <a:ext cx="10058400" cy="5120640"/>
          </a:xfrm>
        </p:spPr>
        <p:txBody>
          <a:bodyPr anchor="ctr">
            <a:normAutofit fontScale="77500" lnSpcReduction="20000"/>
          </a:bodyPr>
          <a:lstStyle/>
          <a:p>
            <a:pPr marL="0" indent="0">
              <a:buNone/>
              <a:tabLst>
                <a:tab pos="4572000" algn="l"/>
              </a:tabLst>
            </a:pPr>
            <a:r>
              <a:rPr lang="en-US" dirty="0">
                <a:solidFill>
                  <a:srgbClr val="002E6D"/>
                </a:solidFill>
              </a:rPr>
              <a:t>John Brislin	Jim Newton</a:t>
            </a:r>
          </a:p>
          <a:p>
            <a:pPr marL="0" indent="0">
              <a:buNone/>
              <a:tabLst>
                <a:tab pos="4572000" algn="l"/>
              </a:tabLst>
            </a:pPr>
            <a:r>
              <a:rPr lang="en-US" dirty="0">
                <a:solidFill>
                  <a:srgbClr val="002E6D"/>
                </a:solidFill>
              </a:rPr>
              <a:t>Export Finance Manager	Export Finance Manager</a:t>
            </a:r>
          </a:p>
          <a:p>
            <a:pPr marL="0" indent="0">
              <a:buNone/>
              <a:tabLst>
                <a:tab pos="4572000" algn="l"/>
              </a:tabLst>
            </a:pPr>
            <a:r>
              <a:rPr lang="en-US" dirty="0">
                <a:solidFill>
                  <a:srgbClr val="002E6D"/>
                </a:solidFill>
              </a:rPr>
              <a:t>Washington, Northern Idaho &amp; Alaska	Oregon, SW Washington &amp; Southern Idaho</a:t>
            </a:r>
          </a:p>
          <a:p>
            <a:pPr marL="0" indent="0">
              <a:buNone/>
              <a:tabLst>
                <a:tab pos="4572000" algn="l"/>
              </a:tabLst>
            </a:pPr>
            <a:r>
              <a:rPr lang="en-US" dirty="0">
                <a:solidFill>
                  <a:srgbClr val="002E6D"/>
                </a:solidFill>
              </a:rPr>
              <a:t>SBA Office of International Trade	SBA Office of International Trade</a:t>
            </a:r>
          </a:p>
          <a:p>
            <a:pPr marL="0" indent="0">
              <a:buNone/>
              <a:tabLst>
                <a:tab pos="4572000" algn="l"/>
              </a:tabLst>
            </a:pPr>
            <a:r>
              <a:rPr lang="en-US" dirty="0">
                <a:solidFill>
                  <a:srgbClr val="002E6D"/>
                </a:solidFill>
              </a:rPr>
              <a:t>Seattle – U.S. Export Assistance Center	Portland – U.S. Export Assistance Center</a:t>
            </a:r>
          </a:p>
          <a:p>
            <a:pPr marL="0" indent="0">
              <a:buNone/>
              <a:tabLst>
                <a:tab pos="4572000" algn="l"/>
              </a:tabLst>
            </a:pPr>
            <a:r>
              <a:rPr lang="en-US" dirty="0">
                <a:solidFill>
                  <a:srgbClr val="002E6D"/>
                </a:solidFill>
              </a:rPr>
              <a:t>Email: </a:t>
            </a:r>
            <a:r>
              <a:rPr lang="en-US" dirty="0">
                <a:solidFill>
                  <a:srgbClr val="CC0000"/>
                </a:solidFill>
                <a:hlinkClick r:id="rId3">
                  <a:extLst>
                    <a:ext uri="{A12FA001-AC4F-418D-AE19-62706E023703}">
                      <ahyp:hlinkClr xmlns:ahyp="http://schemas.microsoft.com/office/drawing/2018/hyperlinkcolor" val="tx"/>
                    </a:ext>
                  </a:extLst>
                </a:hlinkClick>
              </a:rPr>
              <a:t>john.brislin@sba.gov</a:t>
            </a:r>
            <a:r>
              <a:rPr lang="en-US" dirty="0">
                <a:solidFill>
                  <a:srgbClr val="CC0000"/>
                </a:solidFill>
              </a:rPr>
              <a:t>	</a:t>
            </a:r>
            <a:r>
              <a:rPr lang="en-US" dirty="0">
                <a:solidFill>
                  <a:srgbClr val="002E6D"/>
                </a:solidFill>
              </a:rPr>
              <a:t>Email: </a:t>
            </a:r>
            <a:r>
              <a:rPr lang="en-US" dirty="0">
                <a:solidFill>
                  <a:srgbClr val="CC0000"/>
                </a:solidFill>
                <a:hlinkClick r:id="rId4">
                  <a:extLst>
                    <a:ext uri="{A12FA001-AC4F-418D-AE19-62706E023703}">
                      <ahyp:hlinkClr xmlns:ahyp="http://schemas.microsoft.com/office/drawing/2018/hyperlinkcolor" val="tx"/>
                    </a:ext>
                  </a:extLst>
                </a:hlinkClick>
              </a:rPr>
              <a:t>james.newton@sba.gov</a:t>
            </a:r>
            <a:endParaRPr lang="en-US" dirty="0">
              <a:solidFill>
                <a:srgbClr val="CC0000"/>
              </a:solidFill>
            </a:endParaRPr>
          </a:p>
          <a:p>
            <a:pPr marL="0" indent="0">
              <a:buNone/>
              <a:tabLst>
                <a:tab pos="4572000" algn="l"/>
              </a:tabLst>
            </a:pPr>
            <a:r>
              <a:rPr lang="en-US" dirty="0">
                <a:solidFill>
                  <a:srgbClr val="002E6D"/>
                </a:solidFill>
              </a:rPr>
              <a:t>Tel: 206-584-3486	Tel: 503-367-6936	</a:t>
            </a:r>
          </a:p>
          <a:p>
            <a:pPr marL="0" indent="0">
              <a:buNone/>
            </a:pPr>
            <a:endParaRPr lang="en-US" dirty="0">
              <a:solidFill>
                <a:srgbClr val="002E6D"/>
              </a:solidFill>
            </a:endParaRPr>
          </a:p>
          <a:p>
            <a:pPr marL="0" indent="0">
              <a:buNone/>
              <a:tabLst>
                <a:tab pos="1828800" algn="l"/>
              </a:tabLst>
            </a:pPr>
            <a:r>
              <a:rPr lang="en-US" dirty="0">
                <a:solidFill>
                  <a:srgbClr val="002E6D"/>
                </a:solidFill>
              </a:rPr>
              <a:t>	Janie Sacco</a:t>
            </a:r>
          </a:p>
          <a:p>
            <a:pPr marL="0" indent="0">
              <a:buNone/>
              <a:tabLst>
                <a:tab pos="1828800" algn="l"/>
              </a:tabLst>
            </a:pPr>
            <a:r>
              <a:rPr lang="en-US" dirty="0">
                <a:solidFill>
                  <a:srgbClr val="002E6D"/>
                </a:solidFill>
              </a:rPr>
              <a:t>	Outreach and Marketing Specialist</a:t>
            </a:r>
          </a:p>
          <a:p>
            <a:pPr marL="0" indent="0">
              <a:buNone/>
              <a:tabLst>
                <a:tab pos="1828800" algn="l"/>
              </a:tabLst>
            </a:pPr>
            <a:r>
              <a:rPr lang="en-US" dirty="0">
                <a:solidFill>
                  <a:srgbClr val="002E6D"/>
                </a:solidFill>
              </a:rPr>
              <a:t>	SBA Seattle District Office – Washington &amp; Northern Idaho</a:t>
            </a:r>
          </a:p>
          <a:p>
            <a:pPr marL="0" indent="0">
              <a:buNone/>
              <a:tabLst>
                <a:tab pos="1828800" algn="l"/>
              </a:tabLst>
            </a:pPr>
            <a:r>
              <a:rPr lang="en-US" dirty="0">
                <a:solidFill>
                  <a:srgbClr val="002E6D"/>
                </a:solidFill>
              </a:rPr>
              <a:t>	Email: </a:t>
            </a:r>
            <a:r>
              <a:rPr lang="en-US" dirty="0">
                <a:solidFill>
                  <a:srgbClr val="C00000"/>
                </a:solidFill>
                <a:hlinkClick r:id="rId5">
                  <a:extLst>
                    <a:ext uri="{A12FA001-AC4F-418D-AE19-62706E023703}">
                      <ahyp:hlinkClr xmlns:ahyp="http://schemas.microsoft.com/office/drawing/2018/hyperlinkcolor" val="tx"/>
                    </a:ext>
                  </a:extLst>
                </a:hlinkClick>
              </a:rPr>
              <a:t>janie.sacco@sba.gov</a:t>
            </a:r>
            <a:endParaRPr lang="en-US" dirty="0">
              <a:solidFill>
                <a:srgbClr val="C00000"/>
              </a:solidFill>
            </a:endParaRPr>
          </a:p>
          <a:p>
            <a:pPr marL="0" indent="0">
              <a:buNone/>
              <a:tabLst>
                <a:tab pos="1828800" algn="l"/>
              </a:tabLst>
            </a:pPr>
            <a:r>
              <a:rPr lang="en-US" dirty="0">
                <a:solidFill>
                  <a:srgbClr val="002E6D"/>
                </a:solidFill>
              </a:rPr>
              <a:t>	Tel: 206-300-3863</a:t>
            </a:r>
          </a:p>
        </p:txBody>
      </p:sp>
      <p:pic>
        <p:nvPicPr>
          <p:cNvPr id="4" name="Picture 2" descr="sba-logo-new | WEDC">
            <a:extLst>
              <a:ext uri="{FF2B5EF4-FFF2-40B4-BE49-F238E27FC236}">
                <a16:creationId xmlns:a16="http://schemas.microsoft.com/office/drawing/2014/main" id="{755AFAA0-1DB4-4074-9651-A7159CFAB3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81360" y="5212080"/>
            <a:ext cx="1203631" cy="14997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05D4B6-4EC4-4BD7-9D22-D6693E613AF4}"/>
              </a:ext>
            </a:extLst>
          </p:cNvPr>
          <p:cNvSpPr txBox="1"/>
          <p:nvPr/>
        </p:nvSpPr>
        <p:spPr>
          <a:xfrm>
            <a:off x="1234440" y="6065371"/>
            <a:ext cx="1828800" cy="461665"/>
          </a:xfrm>
          <a:prstGeom prst="rect">
            <a:avLst/>
          </a:prstGeom>
          <a:noFill/>
          <a:ln w="19050">
            <a:solidFill>
              <a:srgbClr val="002E6D"/>
            </a:solidFill>
          </a:ln>
        </p:spPr>
        <p:txBody>
          <a:bodyPr wrap="square" rtlCol="0" anchor="ctr">
            <a:spAutoFit/>
          </a:bodyPr>
          <a:lstStyle/>
          <a:p>
            <a:pPr marL="285750" indent="-285750" algn="ctr">
              <a:buClr>
                <a:srgbClr val="CC0000"/>
              </a:buClr>
              <a:buFont typeface="Wingdings" panose="05000000000000000000" pitchFamily="2" charset="2"/>
              <a:buChar char="§"/>
            </a:pPr>
            <a:r>
              <a:rPr lang="en-US" sz="2400" dirty="0">
                <a:solidFill>
                  <a:srgbClr val="002E6D"/>
                </a:solidFill>
              </a:rPr>
              <a:t>Counseling</a:t>
            </a:r>
          </a:p>
        </p:txBody>
      </p:sp>
      <p:sp>
        <p:nvSpPr>
          <p:cNvPr id="6" name="TextBox 5">
            <a:extLst>
              <a:ext uri="{FF2B5EF4-FFF2-40B4-BE49-F238E27FC236}">
                <a16:creationId xmlns:a16="http://schemas.microsoft.com/office/drawing/2014/main" id="{E64AD39B-0223-4E7F-9A6A-D105D964934B}"/>
              </a:ext>
            </a:extLst>
          </p:cNvPr>
          <p:cNvSpPr txBox="1"/>
          <p:nvPr/>
        </p:nvSpPr>
        <p:spPr>
          <a:xfrm>
            <a:off x="4892040" y="6065371"/>
            <a:ext cx="1828800" cy="461665"/>
          </a:xfrm>
          <a:prstGeom prst="rect">
            <a:avLst/>
          </a:prstGeom>
          <a:noFill/>
          <a:ln w="19050">
            <a:solidFill>
              <a:srgbClr val="002E6D"/>
            </a:solidFill>
          </a:ln>
        </p:spPr>
        <p:txBody>
          <a:bodyPr wrap="square" rtlCol="0" anchor="ctr">
            <a:spAutoFit/>
          </a:bodyPr>
          <a:lstStyle/>
          <a:p>
            <a:pPr marL="285750" indent="-285750" algn="ctr">
              <a:buClr>
                <a:srgbClr val="CC0000"/>
              </a:buClr>
              <a:buFont typeface="Wingdings" panose="05000000000000000000" pitchFamily="2" charset="2"/>
              <a:buChar char="§"/>
            </a:pPr>
            <a:r>
              <a:rPr lang="en-US" sz="2400" dirty="0">
                <a:solidFill>
                  <a:srgbClr val="002E6D"/>
                </a:solidFill>
              </a:rPr>
              <a:t>Grants</a:t>
            </a:r>
          </a:p>
        </p:txBody>
      </p:sp>
      <p:sp>
        <p:nvSpPr>
          <p:cNvPr id="7" name="TextBox 6">
            <a:extLst>
              <a:ext uri="{FF2B5EF4-FFF2-40B4-BE49-F238E27FC236}">
                <a16:creationId xmlns:a16="http://schemas.microsoft.com/office/drawing/2014/main" id="{ACCE0F4D-E1A6-4E2C-8228-8FFDCB978BD8}"/>
              </a:ext>
            </a:extLst>
          </p:cNvPr>
          <p:cNvSpPr txBox="1"/>
          <p:nvPr/>
        </p:nvSpPr>
        <p:spPr>
          <a:xfrm>
            <a:off x="3063240" y="6065371"/>
            <a:ext cx="1828800" cy="461665"/>
          </a:xfrm>
          <a:prstGeom prst="rect">
            <a:avLst/>
          </a:prstGeom>
          <a:noFill/>
          <a:ln w="19050">
            <a:solidFill>
              <a:srgbClr val="002E6D"/>
            </a:solidFill>
          </a:ln>
        </p:spPr>
        <p:txBody>
          <a:bodyPr wrap="square" rtlCol="0" anchor="ctr">
            <a:spAutoFit/>
          </a:bodyPr>
          <a:lstStyle/>
          <a:p>
            <a:pPr marL="285750" indent="-285750" algn="ctr">
              <a:buClr>
                <a:srgbClr val="CC0000"/>
              </a:buClr>
              <a:buFont typeface="Wingdings" panose="05000000000000000000" pitchFamily="2" charset="2"/>
              <a:buChar char="§"/>
            </a:pPr>
            <a:r>
              <a:rPr lang="en-US" sz="2400" dirty="0">
                <a:solidFill>
                  <a:srgbClr val="002E6D"/>
                </a:solidFill>
              </a:rPr>
              <a:t>Loans</a:t>
            </a:r>
          </a:p>
        </p:txBody>
      </p:sp>
      <p:sp>
        <p:nvSpPr>
          <p:cNvPr id="8" name="TextBox 7">
            <a:extLst>
              <a:ext uri="{FF2B5EF4-FFF2-40B4-BE49-F238E27FC236}">
                <a16:creationId xmlns:a16="http://schemas.microsoft.com/office/drawing/2014/main" id="{2AAD6893-CDE1-47FD-B416-61C179A5CED7}"/>
              </a:ext>
            </a:extLst>
          </p:cNvPr>
          <p:cNvSpPr txBox="1"/>
          <p:nvPr/>
        </p:nvSpPr>
        <p:spPr>
          <a:xfrm>
            <a:off x="6720840" y="6065371"/>
            <a:ext cx="1828800" cy="461665"/>
          </a:xfrm>
          <a:prstGeom prst="rect">
            <a:avLst/>
          </a:prstGeom>
          <a:noFill/>
          <a:ln w="19050">
            <a:solidFill>
              <a:srgbClr val="002E6D"/>
            </a:solidFill>
          </a:ln>
        </p:spPr>
        <p:txBody>
          <a:bodyPr wrap="square" rtlCol="0" anchor="ctr">
            <a:spAutoFit/>
          </a:bodyPr>
          <a:lstStyle/>
          <a:p>
            <a:pPr marL="285750" indent="-285750" algn="ctr">
              <a:buClr>
                <a:srgbClr val="CC0000"/>
              </a:buClr>
              <a:buSzPct val="100000"/>
              <a:buFont typeface="Wingdings" panose="05000000000000000000" pitchFamily="2" charset="2"/>
              <a:buChar char="§"/>
            </a:pPr>
            <a:r>
              <a:rPr lang="en-US" sz="2400" dirty="0">
                <a:solidFill>
                  <a:srgbClr val="002E6D"/>
                </a:solidFill>
              </a:rPr>
              <a:t>Referrals</a:t>
            </a:r>
          </a:p>
        </p:txBody>
      </p:sp>
      <p:sp>
        <p:nvSpPr>
          <p:cNvPr id="9" name="TextBox 8">
            <a:extLst>
              <a:ext uri="{FF2B5EF4-FFF2-40B4-BE49-F238E27FC236}">
                <a16:creationId xmlns:a16="http://schemas.microsoft.com/office/drawing/2014/main" id="{C179E5B2-ADAA-446D-8E31-7DE2C667D2BD}"/>
              </a:ext>
            </a:extLst>
          </p:cNvPr>
          <p:cNvSpPr txBox="1"/>
          <p:nvPr/>
        </p:nvSpPr>
        <p:spPr>
          <a:xfrm>
            <a:off x="8549640" y="6065371"/>
            <a:ext cx="1828800" cy="461665"/>
          </a:xfrm>
          <a:prstGeom prst="rect">
            <a:avLst/>
          </a:prstGeom>
          <a:noFill/>
          <a:ln w="19050">
            <a:solidFill>
              <a:srgbClr val="002E6D"/>
            </a:solidFill>
          </a:ln>
        </p:spPr>
        <p:txBody>
          <a:bodyPr wrap="square" rtlCol="0" anchor="ctr">
            <a:spAutoFit/>
          </a:bodyPr>
          <a:lstStyle/>
          <a:p>
            <a:pPr marL="285750" indent="-285750" algn="ctr">
              <a:buClr>
                <a:srgbClr val="CC0000"/>
              </a:buClr>
              <a:buSzPct val="100000"/>
              <a:buFont typeface="Wingdings" panose="05000000000000000000" pitchFamily="2" charset="2"/>
              <a:buChar char="§"/>
            </a:pPr>
            <a:r>
              <a:rPr lang="en-US" sz="2400" dirty="0">
                <a:solidFill>
                  <a:srgbClr val="002E6D"/>
                </a:solidFill>
              </a:rPr>
              <a:t>Training</a:t>
            </a:r>
          </a:p>
        </p:txBody>
      </p:sp>
    </p:spTree>
    <p:extLst>
      <p:ext uri="{BB962C8B-B14F-4D97-AF65-F5344CB8AC3E}">
        <p14:creationId xmlns:p14="http://schemas.microsoft.com/office/powerpoint/2010/main" val="963534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drawing of a face&#10;&#10;Description automatically generated">
            <a:extLst>
              <a:ext uri="{FF2B5EF4-FFF2-40B4-BE49-F238E27FC236}">
                <a16:creationId xmlns:a16="http://schemas.microsoft.com/office/drawing/2014/main" id="{2591D925-2D61-4C95-999E-AD1C69E5F06D}"/>
              </a:ext>
            </a:extLst>
          </p:cNvPr>
          <p:cNvPicPr>
            <a:picLocks noChangeAspect="1"/>
          </p:cNvPicPr>
          <p:nvPr/>
        </p:nvPicPr>
        <p:blipFill rotWithShape="1">
          <a:blip r:embed="rId2">
            <a:extLst>
              <a:ext uri="{28A0092B-C50C-407E-A947-70E740481C1C}">
                <a14:useLocalDpi xmlns:a14="http://schemas.microsoft.com/office/drawing/2010/main" val="0"/>
              </a:ext>
            </a:extLst>
          </a:blip>
          <a:srcRect r="-2" b="781"/>
          <a:stretch/>
        </p:blipFill>
        <p:spPr>
          <a:xfrm>
            <a:off x="1143000" y="1371600"/>
            <a:ext cx="10058400" cy="4016829"/>
          </a:xfrm>
          <a:prstGeom prst="rect">
            <a:avLst/>
          </a:prstGeom>
        </p:spPr>
      </p:pic>
    </p:spTree>
    <p:extLst>
      <p:ext uri="{BB962C8B-B14F-4D97-AF65-F5344CB8AC3E}">
        <p14:creationId xmlns:p14="http://schemas.microsoft.com/office/powerpoint/2010/main" val="3948808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ba-logo-new | WEDC">
            <a:extLst>
              <a:ext uri="{FF2B5EF4-FFF2-40B4-BE49-F238E27FC236}">
                <a16:creationId xmlns:a16="http://schemas.microsoft.com/office/drawing/2014/main" id="{2D56B8CE-7207-48FC-9915-4995F1F23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1360" y="5212080"/>
            <a:ext cx="1203631" cy="1499724"/>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5ECFCD34-709B-4DAF-8140-216B75BA58C8}"/>
              </a:ext>
            </a:extLst>
          </p:cNvPr>
          <p:cNvSpPr txBox="1">
            <a:spLocks/>
          </p:cNvSpPr>
          <p:nvPr/>
        </p:nvSpPr>
        <p:spPr>
          <a:xfrm>
            <a:off x="4297680" y="1097280"/>
            <a:ext cx="6400800" cy="5669280"/>
          </a:xfrm>
          <a:prstGeom prst="rect">
            <a:avLst/>
          </a:prstGeom>
          <a:ln w="19050">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00000"/>
              </a:lnSpc>
              <a:spcAft>
                <a:spcPts val="300"/>
              </a:spcAft>
              <a:buFont typeface="+mj-lt"/>
              <a:buAutoNum type="arabicPeriod"/>
            </a:pPr>
            <a:r>
              <a:rPr lang="en-US" sz="2400" dirty="0"/>
              <a:t>Company Export Readiness Assessment</a:t>
            </a:r>
          </a:p>
          <a:p>
            <a:pPr marL="342900" indent="-342900">
              <a:lnSpc>
                <a:spcPct val="100000"/>
              </a:lnSpc>
              <a:spcAft>
                <a:spcPts val="300"/>
              </a:spcAft>
              <a:buFont typeface="+mj-lt"/>
              <a:buAutoNum type="arabicPeriod"/>
            </a:pPr>
            <a:r>
              <a:rPr lang="en-US" sz="2400" dirty="0"/>
              <a:t>Exporting Training / Obtain Advisory Assistance</a:t>
            </a:r>
          </a:p>
          <a:p>
            <a:pPr marL="342900" indent="-342900">
              <a:lnSpc>
                <a:spcPct val="100000"/>
              </a:lnSpc>
              <a:spcAft>
                <a:spcPts val="300"/>
              </a:spcAft>
              <a:buFont typeface="+mj-lt"/>
              <a:buAutoNum type="arabicPeriod"/>
            </a:pPr>
            <a:r>
              <a:rPr lang="en-US" sz="2400" dirty="0"/>
              <a:t>Market Research / Identify Best Markets</a:t>
            </a:r>
          </a:p>
          <a:p>
            <a:pPr marL="342900" indent="-342900">
              <a:lnSpc>
                <a:spcPct val="100000"/>
              </a:lnSpc>
              <a:spcAft>
                <a:spcPts val="300"/>
              </a:spcAft>
              <a:buFont typeface="+mj-lt"/>
              <a:buAutoNum type="arabicPeriod"/>
            </a:pPr>
            <a:r>
              <a:rPr lang="en-US" sz="2400" dirty="0"/>
              <a:t>Determining Exporting Methods and Channels</a:t>
            </a:r>
          </a:p>
          <a:p>
            <a:pPr marL="342900" indent="-342900">
              <a:lnSpc>
                <a:spcPct val="100000"/>
              </a:lnSpc>
              <a:spcAft>
                <a:spcPts val="300"/>
              </a:spcAft>
              <a:buFont typeface="+mj-lt"/>
              <a:buAutoNum type="arabicPeriod"/>
            </a:pPr>
            <a:r>
              <a:rPr lang="en-US" sz="2400" dirty="0"/>
              <a:t>Developing an Export Strategy / Export Plan</a:t>
            </a:r>
          </a:p>
          <a:p>
            <a:pPr marL="342900" indent="-342900">
              <a:lnSpc>
                <a:spcPct val="100000"/>
              </a:lnSpc>
              <a:spcAft>
                <a:spcPts val="300"/>
              </a:spcAft>
              <a:buFont typeface="+mj-lt"/>
              <a:buAutoNum type="arabicPeriod"/>
            </a:pPr>
            <a:r>
              <a:rPr lang="en-US" sz="2400" dirty="0"/>
              <a:t>Finding Qualified Buyers / Partners</a:t>
            </a:r>
          </a:p>
          <a:p>
            <a:pPr marL="342900" indent="-342900">
              <a:lnSpc>
                <a:spcPct val="100000"/>
              </a:lnSpc>
              <a:spcAft>
                <a:spcPts val="300"/>
              </a:spcAft>
              <a:buFont typeface="+mj-lt"/>
              <a:buAutoNum type="arabicPeriod"/>
            </a:pPr>
            <a:r>
              <a:rPr lang="en-US" sz="2400" dirty="0"/>
              <a:t>Company Vetting</a:t>
            </a:r>
          </a:p>
          <a:p>
            <a:pPr marL="342900" indent="-342900">
              <a:lnSpc>
                <a:spcPct val="100000"/>
              </a:lnSpc>
              <a:spcAft>
                <a:spcPts val="300"/>
              </a:spcAft>
              <a:buFont typeface="+mj-lt"/>
              <a:buAutoNum type="arabicPeriod"/>
            </a:pPr>
            <a:r>
              <a:rPr lang="en-US" sz="2400" dirty="0"/>
              <a:t>Business Travel Abroad</a:t>
            </a:r>
          </a:p>
          <a:p>
            <a:pPr marL="342900" indent="-342900">
              <a:lnSpc>
                <a:spcPct val="100000"/>
              </a:lnSpc>
              <a:spcAft>
                <a:spcPts val="300"/>
              </a:spcAft>
              <a:buFont typeface="+mj-lt"/>
              <a:buAutoNum type="arabicPeriod"/>
            </a:pPr>
            <a:r>
              <a:rPr lang="en-US" sz="2400" dirty="0"/>
              <a:t>Developing a Marketing Strategy</a:t>
            </a:r>
          </a:p>
          <a:p>
            <a:pPr marL="342900" indent="-342900">
              <a:lnSpc>
                <a:spcPct val="100000"/>
              </a:lnSpc>
              <a:spcAft>
                <a:spcPts val="300"/>
              </a:spcAft>
              <a:buFont typeface="+mj-lt"/>
              <a:buAutoNum type="arabicPeriod"/>
            </a:pPr>
            <a:r>
              <a:rPr lang="en-US" sz="2400" dirty="0"/>
              <a:t> Preparing and Financing Your Export Business</a:t>
            </a:r>
          </a:p>
          <a:p>
            <a:pPr marL="342900" indent="-342900">
              <a:lnSpc>
                <a:spcPct val="100000"/>
              </a:lnSpc>
              <a:spcAft>
                <a:spcPts val="300"/>
              </a:spcAft>
              <a:buFont typeface="+mj-lt"/>
              <a:buAutoNum type="arabicPeriod"/>
            </a:pPr>
            <a:r>
              <a:rPr lang="en-US" sz="2400" dirty="0"/>
              <a:t> Pricing Questions, Quotations, and Terms</a:t>
            </a:r>
          </a:p>
          <a:p>
            <a:pPr marL="342900" indent="-342900">
              <a:lnSpc>
                <a:spcPct val="100000"/>
              </a:lnSpc>
              <a:spcAft>
                <a:spcPts val="300"/>
              </a:spcAft>
              <a:buFont typeface="+mj-lt"/>
              <a:buAutoNum type="arabicPeriod"/>
            </a:pPr>
            <a:r>
              <a:rPr lang="en-US" sz="2400" dirty="0"/>
              <a:t> Methods of Payment / Financing Transactions</a:t>
            </a:r>
          </a:p>
          <a:p>
            <a:pPr marL="342900" indent="-342900">
              <a:lnSpc>
                <a:spcPct val="100000"/>
              </a:lnSpc>
              <a:spcAft>
                <a:spcPts val="300"/>
              </a:spcAft>
              <a:buFont typeface="+mj-lt"/>
              <a:buAutoNum type="arabicPeriod"/>
            </a:pPr>
            <a:r>
              <a:rPr lang="en-US" sz="2400" dirty="0"/>
              <a:t> Shipping Your Product</a:t>
            </a:r>
          </a:p>
          <a:p>
            <a:pPr marL="342900" indent="-342900">
              <a:lnSpc>
                <a:spcPct val="100000"/>
              </a:lnSpc>
              <a:spcAft>
                <a:spcPts val="300"/>
              </a:spcAft>
              <a:buFont typeface="+mj-lt"/>
              <a:buAutoNum type="arabicPeriod"/>
            </a:pPr>
            <a:r>
              <a:rPr lang="en-US" sz="2400" dirty="0"/>
              <a:t> After-Sales Services</a:t>
            </a:r>
            <a:endParaRPr lang="en-US" sz="2400" dirty="0">
              <a:solidFill>
                <a:srgbClr val="002E6D"/>
              </a:solidFill>
            </a:endParaRPr>
          </a:p>
        </p:txBody>
      </p:sp>
      <p:sp>
        <p:nvSpPr>
          <p:cNvPr id="4" name="Title 1">
            <a:extLst>
              <a:ext uri="{FF2B5EF4-FFF2-40B4-BE49-F238E27FC236}">
                <a16:creationId xmlns:a16="http://schemas.microsoft.com/office/drawing/2014/main" id="{11D456FC-9CF7-4C4C-BEBC-783B233773A7}"/>
              </a:ext>
            </a:extLst>
          </p:cNvPr>
          <p:cNvSpPr>
            <a:spLocks noGrp="1"/>
          </p:cNvSpPr>
          <p:nvPr>
            <p:ph type="title"/>
          </p:nvPr>
        </p:nvSpPr>
        <p:spPr>
          <a:xfrm>
            <a:off x="685800" y="182880"/>
            <a:ext cx="10972800" cy="914400"/>
          </a:xfrm>
        </p:spPr>
        <p:txBody>
          <a:bodyPr>
            <a:noAutofit/>
          </a:bodyPr>
          <a:lstStyle/>
          <a:p>
            <a:pPr algn="ctr"/>
            <a:r>
              <a:rPr lang="en-US" sz="4800" b="1" dirty="0">
                <a:solidFill>
                  <a:srgbClr val="002E6D"/>
                </a:solidFill>
              </a:rPr>
              <a:t>STEPS to Exporting Success</a:t>
            </a:r>
          </a:p>
        </p:txBody>
      </p:sp>
      <p:sp>
        <p:nvSpPr>
          <p:cNvPr id="2" name="TextBox 1">
            <a:extLst>
              <a:ext uri="{FF2B5EF4-FFF2-40B4-BE49-F238E27FC236}">
                <a16:creationId xmlns:a16="http://schemas.microsoft.com/office/drawing/2014/main" id="{964B5407-91AC-4751-90F4-71EE20413770}"/>
              </a:ext>
            </a:extLst>
          </p:cNvPr>
          <p:cNvSpPr txBox="1"/>
          <p:nvPr/>
        </p:nvSpPr>
        <p:spPr>
          <a:xfrm>
            <a:off x="823865" y="1321806"/>
            <a:ext cx="3204927" cy="4001095"/>
          </a:xfrm>
          <a:prstGeom prst="rect">
            <a:avLst/>
          </a:prstGeom>
          <a:noFill/>
          <a:ln w="19050">
            <a:solidFill>
              <a:srgbClr val="CC0000"/>
            </a:solidFill>
          </a:ln>
        </p:spPr>
        <p:txBody>
          <a:bodyPr wrap="square" rtlCol="0">
            <a:spAutoFit/>
          </a:bodyPr>
          <a:lstStyle/>
          <a:p>
            <a:r>
              <a:rPr lang="en-US" dirty="0">
                <a:solidFill>
                  <a:srgbClr val="002E6D"/>
                </a:solidFill>
              </a:rPr>
              <a:t>Export 101 Education</a:t>
            </a:r>
          </a:p>
          <a:p>
            <a:endParaRPr lang="en-US" dirty="0">
              <a:solidFill>
                <a:srgbClr val="002E6D"/>
              </a:solidFill>
            </a:endParaRPr>
          </a:p>
          <a:p>
            <a:r>
              <a:rPr lang="en-US" dirty="0">
                <a:solidFill>
                  <a:srgbClr val="002E6D"/>
                </a:solidFill>
              </a:rPr>
              <a:t>Start With A Plan</a:t>
            </a:r>
          </a:p>
          <a:p>
            <a:r>
              <a:rPr lang="en-US" sz="1600" dirty="0"/>
              <a:t>Develop an Export Strategy and Export Plan</a:t>
            </a:r>
          </a:p>
          <a:p>
            <a:endParaRPr lang="en-US" dirty="0"/>
          </a:p>
          <a:p>
            <a:r>
              <a:rPr lang="en-US" dirty="0">
                <a:solidFill>
                  <a:srgbClr val="002E6D"/>
                </a:solidFill>
              </a:rPr>
              <a:t>Meet Your Match</a:t>
            </a:r>
          </a:p>
          <a:p>
            <a:r>
              <a:rPr lang="en-US" sz="1600" dirty="0"/>
              <a:t>Services for experienced exporters of products,</a:t>
            </a:r>
            <a:br>
              <a:rPr lang="en-US" sz="1600" dirty="0"/>
            </a:br>
            <a:r>
              <a:rPr lang="en-US" sz="1600" dirty="0"/>
              <a:t>services and technologies</a:t>
            </a:r>
          </a:p>
          <a:p>
            <a:endParaRPr lang="en-US" dirty="0"/>
          </a:p>
          <a:p>
            <a:r>
              <a:rPr lang="en-US" dirty="0">
                <a:solidFill>
                  <a:srgbClr val="002E6D"/>
                </a:solidFill>
              </a:rPr>
              <a:t>Finance your Transaction</a:t>
            </a:r>
            <a:br>
              <a:rPr lang="en-US" dirty="0"/>
            </a:br>
            <a:r>
              <a:rPr lang="en-US" sz="1600" dirty="0"/>
              <a:t>Finance and Risk Mitigation Services for new and experienced exporters of goods and services</a:t>
            </a:r>
          </a:p>
        </p:txBody>
      </p:sp>
    </p:spTree>
    <p:extLst>
      <p:ext uri="{BB962C8B-B14F-4D97-AF65-F5344CB8AC3E}">
        <p14:creationId xmlns:p14="http://schemas.microsoft.com/office/powerpoint/2010/main" val="3470461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946335C7-29CF-4A98-B62C-A780D6B90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87" y="822960"/>
            <a:ext cx="2139822" cy="1233157"/>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5553CBD7-DC52-4AFC-B116-5AD36ACF1D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5858" y="731520"/>
            <a:ext cx="3411122" cy="1499008"/>
          </a:xfrm>
          <a:prstGeom prst="rect">
            <a:avLst/>
          </a:prstGeom>
        </p:spPr>
      </p:pic>
      <p:pic>
        <p:nvPicPr>
          <p:cNvPr id="10" name="Picture 9">
            <a:extLst>
              <a:ext uri="{FF2B5EF4-FFF2-40B4-BE49-F238E27FC236}">
                <a16:creationId xmlns:a16="http://schemas.microsoft.com/office/drawing/2014/main" id="{CC110BB6-F67F-40CD-9181-0874C7390E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0164" y="1097280"/>
            <a:ext cx="3571875" cy="885825"/>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A7A0B9BC-F77E-4864-A676-06F3F7FA7A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84100" y="2651760"/>
            <a:ext cx="1962278" cy="1496143"/>
          </a:xfrm>
          <a:prstGeom prst="rect">
            <a:avLst/>
          </a:prstGeom>
        </p:spPr>
      </p:pic>
      <p:pic>
        <p:nvPicPr>
          <p:cNvPr id="12" name="Picture 11">
            <a:extLst>
              <a:ext uri="{FF2B5EF4-FFF2-40B4-BE49-F238E27FC236}">
                <a16:creationId xmlns:a16="http://schemas.microsoft.com/office/drawing/2014/main" id="{D0DB087C-B2AE-4FAB-A94E-3788C8A6DB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447" y="2468880"/>
            <a:ext cx="4634752" cy="1922938"/>
          </a:xfrm>
          <a:prstGeom prst="rect">
            <a:avLst/>
          </a:prstGeom>
        </p:spPr>
      </p:pic>
      <p:pic>
        <p:nvPicPr>
          <p:cNvPr id="13" name="Picture 12" descr="A close up of a logo&#10;&#10;Description automatically generated">
            <a:extLst>
              <a:ext uri="{FF2B5EF4-FFF2-40B4-BE49-F238E27FC236}">
                <a16:creationId xmlns:a16="http://schemas.microsoft.com/office/drawing/2014/main" id="{9489C538-DF31-4D02-8BC3-093B365A263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0560" y="2468880"/>
            <a:ext cx="3128823" cy="2000661"/>
          </a:xfrm>
          <a:prstGeom prst="rect">
            <a:avLst/>
          </a:prstGeom>
        </p:spPr>
      </p:pic>
      <p:pic>
        <p:nvPicPr>
          <p:cNvPr id="15" name="Picture 2" descr="sba-logo-new | WEDC">
            <a:extLst>
              <a:ext uri="{FF2B5EF4-FFF2-40B4-BE49-F238E27FC236}">
                <a16:creationId xmlns:a16="http://schemas.microsoft.com/office/drawing/2014/main" id="{4CF7252E-00CC-4BC5-A6E0-A7DA58E96A9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5278"/>
          <a:stretch/>
        </p:blipFill>
        <p:spPr bwMode="auto">
          <a:xfrm>
            <a:off x="731520" y="4480560"/>
            <a:ext cx="1868923" cy="22057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bout the Export-Import Bank of the United States | Venturize">
            <a:extLst>
              <a:ext uri="{FF2B5EF4-FFF2-40B4-BE49-F238E27FC236}">
                <a16:creationId xmlns:a16="http://schemas.microsoft.com/office/drawing/2014/main" id="{62AD38B0-5B2B-4708-9B66-10C38E6E435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54880" y="4846320"/>
            <a:ext cx="2743200" cy="16253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CE2172A7-1692-43BA-8128-A19CC9BC8E6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9105360" y="4754880"/>
            <a:ext cx="2519758" cy="1726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632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0FDE9-3C89-46E4-BA82-AE5A9C1EABD6}"/>
              </a:ext>
            </a:extLst>
          </p:cNvPr>
          <p:cNvSpPr>
            <a:spLocks noGrp="1"/>
          </p:cNvSpPr>
          <p:nvPr>
            <p:ph type="title"/>
          </p:nvPr>
        </p:nvSpPr>
        <p:spPr>
          <a:xfrm>
            <a:off x="1187823" y="427880"/>
            <a:ext cx="10515600" cy="1325563"/>
          </a:xfrm>
        </p:spPr>
        <p:txBody>
          <a:bodyPr vert="horz" lIns="91440" tIns="45720" rIns="91440" bIns="45720" rtlCol="0" anchor="ctr">
            <a:normAutofit/>
          </a:bodyPr>
          <a:lstStyle/>
          <a:p>
            <a:r>
              <a:rPr lang="en-US" sz="4000" kern="1200" dirty="0">
                <a:solidFill>
                  <a:schemeClr val="tx1"/>
                </a:solidFill>
                <a:latin typeface="+mj-lt"/>
                <a:ea typeface="+mj-ea"/>
                <a:cs typeface="+mj-cs"/>
              </a:rPr>
              <a:t>Connect with WEOT at www.sba.gov/wa</a:t>
            </a:r>
          </a:p>
        </p:txBody>
      </p:sp>
      <p:pic>
        <p:nvPicPr>
          <p:cNvPr id="4" name="Picture 3">
            <a:extLst>
              <a:ext uri="{FF2B5EF4-FFF2-40B4-BE49-F238E27FC236}">
                <a16:creationId xmlns:a16="http://schemas.microsoft.com/office/drawing/2014/main" id="{44F09EC7-F7ED-4187-AD81-AFE2BC5CEC09}"/>
              </a:ext>
            </a:extLst>
          </p:cNvPr>
          <p:cNvPicPr>
            <a:picLocks noChangeAspect="1"/>
          </p:cNvPicPr>
          <p:nvPr/>
        </p:nvPicPr>
        <p:blipFill>
          <a:blip r:embed="rId3"/>
          <a:stretch>
            <a:fillRect/>
          </a:stretch>
        </p:blipFill>
        <p:spPr>
          <a:xfrm>
            <a:off x="2480168" y="1825626"/>
            <a:ext cx="7222139" cy="4351338"/>
          </a:xfrm>
          <a:prstGeom prst="rect">
            <a:avLst/>
          </a:prstGeom>
        </p:spPr>
      </p:pic>
      <p:sp>
        <p:nvSpPr>
          <p:cNvPr id="5" name="Arrow: Curved Left 4">
            <a:extLst>
              <a:ext uri="{FF2B5EF4-FFF2-40B4-BE49-F238E27FC236}">
                <a16:creationId xmlns:a16="http://schemas.microsoft.com/office/drawing/2014/main" id="{F3CCBAD6-C678-455A-945D-609A853DF7B3}"/>
              </a:ext>
            </a:extLst>
          </p:cNvPr>
          <p:cNvSpPr/>
          <p:nvPr/>
        </p:nvSpPr>
        <p:spPr>
          <a:xfrm>
            <a:off x="9565341" y="860611"/>
            <a:ext cx="2142565" cy="3594846"/>
          </a:xfrm>
          <a:prstGeom prst="curved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a:extLst>
              <a:ext uri="{FF2B5EF4-FFF2-40B4-BE49-F238E27FC236}">
                <a16:creationId xmlns:a16="http://schemas.microsoft.com/office/drawing/2014/main" id="{61FEEA84-3399-4207-BE89-F91581EF185A}"/>
              </a:ext>
            </a:extLst>
          </p:cNvPr>
          <p:cNvSpPr txBox="1"/>
          <p:nvPr/>
        </p:nvSpPr>
        <p:spPr>
          <a:xfrm>
            <a:off x="1371600" y="6172200"/>
            <a:ext cx="9235440" cy="369332"/>
          </a:xfrm>
          <a:prstGeom prst="rect">
            <a:avLst/>
          </a:prstGeom>
          <a:noFill/>
        </p:spPr>
        <p:txBody>
          <a:bodyPr wrap="square" rtlCol="0" anchor="ctr">
            <a:spAutoFit/>
          </a:bodyPr>
          <a:lstStyle/>
          <a:p>
            <a:r>
              <a:rPr lang="en-US" dirty="0">
                <a:hlinkClick r:id="rId4"/>
              </a:rPr>
              <a:t>https://www.sba.gov/local-assistance/export-trade-assistance/washington-export-outreach-team</a:t>
            </a:r>
            <a:endParaRPr lang="en-US" dirty="0"/>
          </a:p>
        </p:txBody>
      </p:sp>
    </p:spTree>
    <p:extLst>
      <p:ext uri="{BB962C8B-B14F-4D97-AF65-F5344CB8AC3E}">
        <p14:creationId xmlns:p14="http://schemas.microsoft.com/office/powerpoint/2010/main" val="1113246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811FA4F-A54E-4893-A4DF-F6F17D92392E}"/>
              </a:ext>
            </a:extLst>
          </p:cNvPr>
          <p:cNvGraphicFramePr>
            <a:graphicFrameLocks noGrp="1"/>
          </p:cNvGraphicFramePr>
          <p:nvPr>
            <p:extLst>
              <p:ext uri="{D42A27DB-BD31-4B8C-83A1-F6EECF244321}">
                <p14:modId xmlns:p14="http://schemas.microsoft.com/office/powerpoint/2010/main" val="2707246051"/>
              </p:ext>
            </p:extLst>
          </p:nvPr>
        </p:nvGraphicFramePr>
        <p:xfrm>
          <a:off x="162962" y="244444"/>
          <a:ext cx="11869093" cy="6500387"/>
        </p:xfrm>
        <a:graphic>
          <a:graphicData uri="http://schemas.openxmlformats.org/drawingml/2006/table">
            <a:tbl>
              <a:tblPr firstRow="1" firstCol="1" bandRow="1">
                <a:tableStyleId>{5C22544A-7EE6-4342-B048-85BDC9FD1C3A}</a:tableStyleId>
              </a:tblPr>
              <a:tblGrid>
                <a:gridCol w="1558902">
                  <a:extLst>
                    <a:ext uri="{9D8B030D-6E8A-4147-A177-3AD203B41FA5}">
                      <a16:colId xmlns:a16="http://schemas.microsoft.com/office/drawing/2014/main" val="2678847128"/>
                    </a:ext>
                  </a:extLst>
                </a:gridCol>
                <a:gridCol w="1930067">
                  <a:extLst>
                    <a:ext uri="{9D8B030D-6E8A-4147-A177-3AD203B41FA5}">
                      <a16:colId xmlns:a16="http://schemas.microsoft.com/office/drawing/2014/main" val="3934135435"/>
                    </a:ext>
                  </a:extLst>
                </a:gridCol>
                <a:gridCol w="2598171">
                  <a:extLst>
                    <a:ext uri="{9D8B030D-6E8A-4147-A177-3AD203B41FA5}">
                      <a16:colId xmlns:a16="http://schemas.microsoft.com/office/drawing/2014/main" val="1082738057"/>
                    </a:ext>
                  </a:extLst>
                </a:gridCol>
                <a:gridCol w="3349574">
                  <a:extLst>
                    <a:ext uri="{9D8B030D-6E8A-4147-A177-3AD203B41FA5}">
                      <a16:colId xmlns:a16="http://schemas.microsoft.com/office/drawing/2014/main" val="1577702449"/>
                    </a:ext>
                  </a:extLst>
                </a:gridCol>
                <a:gridCol w="2432379">
                  <a:extLst>
                    <a:ext uri="{9D8B030D-6E8A-4147-A177-3AD203B41FA5}">
                      <a16:colId xmlns:a16="http://schemas.microsoft.com/office/drawing/2014/main" val="1034098830"/>
                    </a:ext>
                  </a:extLst>
                </a:gridCol>
              </a:tblGrid>
              <a:tr h="196647">
                <a:tc>
                  <a:txBody>
                    <a:bodyPr/>
                    <a:lstStyle/>
                    <a:p>
                      <a:pPr marL="0" marR="0">
                        <a:lnSpc>
                          <a:spcPct val="107000"/>
                        </a:lnSpc>
                        <a:spcBef>
                          <a:spcPts val="0"/>
                        </a:spcBef>
                        <a:spcAft>
                          <a:spcPts val="0"/>
                        </a:spcAft>
                      </a:pPr>
                      <a:r>
                        <a:rPr lang="en-US" sz="1000" dirty="0">
                          <a:effectLst/>
                        </a:rPr>
                        <a:t>Name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solidFill>
                      <a:srgbClr val="006600"/>
                    </a:solidFill>
                  </a:tcPr>
                </a:tc>
                <a:tc>
                  <a:txBody>
                    <a:bodyPr/>
                    <a:lstStyle/>
                    <a:p>
                      <a:pPr marL="0" marR="0">
                        <a:lnSpc>
                          <a:spcPct val="107000"/>
                        </a:lnSpc>
                        <a:spcBef>
                          <a:spcPts val="0"/>
                        </a:spcBef>
                        <a:spcAft>
                          <a:spcPts val="0"/>
                        </a:spcAft>
                      </a:pPr>
                      <a:r>
                        <a:rPr lang="en-US" sz="1000" dirty="0">
                          <a:effectLst/>
                        </a:rPr>
                        <a:t>Agency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solidFill>
                      <a:srgbClr val="006600"/>
                    </a:solidFill>
                  </a:tcPr>
                </a:tc>
                <a:tc>
                  <a:txBody>
                    <a:bodyPr/>
                    <a:lstStyle/>
                    <a:p>
                      <a:pPr marL="0" marR="0">
                        <a:lnSpc>
                          <a:spcPct val="107000"/>
                        </a:lnSpc>
                        <a:spcBef>
                          <a:spcPts val="0"/>
                        </a:spcBef>
                        <a:spcAft>
                          <a:spcPts val="0"/>
                        </a:spcAft>
                      </a:pPr>
                      <a:r>
                        <a:rPr lang="en-US" sz="1000">
                          <a:effectLst/>
                        </a:rPr>
                        <a:t>Email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solidFill>
                      <a:srgbClr val="006600"/>
                    </a:solidFill>
                  </a:tcPr>
                </a:tc>
                <a:tc>
                  <a:txBody>
                    <a:bodyPr/>
                    <a:lstStyle/>
                    <a:p>
                      <a:pPr marL="0" marR="0">
                        <a:lnSpc>
                          <a:spcPct val="107000"/>
                        </a:lnSpc>
                        <a:spcBef>
                          <a:spcPts val="0"/>
                        </a:spcBef>
                        <a:spcAft>
                          <a:spcPts val="0"/>
                        </a:spcAft>
                      </a:pPr>
                      <a:r>
                        <a:rPr lang="en-US" sz="1000" dirty="0">
                          <a:effectLst/>
                        </a:rPr>
                        <a:t>Support and Expertise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solidFill>
                      <a:srgbClr val="006600"/>
                    </a:solidFill>
                  </a:tcPr>
                </a:tc>
                <a:tc>
                  <a:txBody>
                    <a:bodyPr/>
                    <a:lstStyle/>
                    <a:p>
                      <a:pPr marL="0" marR="0">
                        <a:lnSpc>
                          <a:spcPct val="107000"/>
                        </a:lnSpc>
                        <a:spcBef>
                          <a:spcPts val="0"/>
                        </a:spcBef>
                        <a:spcAft>
                          <a:spcPts val="0"/>
                        </a:spcAft>
                      </a:pPr>
                      <a:r>
                        <a:rPr lang="en-US" sz="1000" dirty="0">
                          <a:effectLst/>
                        </a:rPr>
                        <a:t>Businesses Types Supported (Yes / No)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solidFill>
                      <a:srgbClr val="006600"/>
                    </a:solidFill>
                  </a:tcPr>
                </a:tc>
                <a:extLst>
                  <a:ext uri="{0D108BD9-81ED-4DB2-BD59-A6C34878D82A}">
                    <a16:rowId xmlns:a16="http://schemas.microsoft.com/office/drawing/2014/main" val="296185427"/>
                  </a:ext>
                </a:extLst>
              </a:tr>
              <a:tr h="1001089">
                <a:tc>
                  <a:txBody>
                    <a:bodyPr/>
                    <a:lstStyle/>
                    <a:p>
                      <a:pPr marL="0" marR="0">
                        <a:lnSpc>
                          <a:spcPct val="107000"/>
                        </a:lnSpc>
                        <a:spcBef>
                          <a:spcPts val="0"/>
                        </a:spcBef>
                        <a:spcAft>
                          <a:spcPts val="0"/>
                        </a:spcAft>
                      </a:pPr>
                      <a:r>
                        <a:rPr lang="en-US" sz="1000" dirty="0">
                          <a:effectLst/>
                        </a:rPr>
                        <a:t>Brislin, John</a:t>
                      </a:r>
                    </a:p>
                    <a:p>
                      <a:pPr marL="0" marR="0">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solidFill>
                      <a:srgbClr val="006600"/>
                    </a:solidFill>
                  </a:tcPr>
                </a:tc>
                <a:tc>
                  <a:txBody>
                    <a:bodyPr/>
                    <a:lstStyle/>
                    <a:p>
                      <a:pPr marL="0" marR="0">
                        <a:lnSpc>
                          <a:spcPct val="107000"/>
                        </a:lnSpc>
                        <a:spcBef>
                          <a:spcPts val="0"/>
                        </a:spcBef>
                        <a:spcAft>
                          <a:spcPts val="0"/>
                        </a:spcAft>
                      </a:pPr>
                      <a:r>
                        <a:rPr lang="en-US" sz="1000" dirty="0">
                          <a:effectLst/>
                        </a:rPr>
                        <a:t>SBA Office of International Trade – Seattle</a:t>
                      </a:r>
                    </a:p>
                    <a:p>
                      <a:pPr marL="0" marR="0">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tc>
                <a:tc>
                  <a:txBody>
                    <a:bodyPr/>
                    <a:lstStyle/>
                    <a:p>
                      <a:pPr marL="0" marR="0">
                        <a:lnSpc>
                          <a:spcPct val="107000"/>
                        </a:lnSpc>
                        <a:spcBef>
                          <a:spcPts val="0"/>
                        </a:spcBef>
                        <a:spcAft>
                          <a:spcPts val="0"/>
                        </a:spcAft>
                      </a:pPr>
                      <a:r>
                        <a:rPr lang="en-US" sz="1000" dirty="0">
                          <a:effectLst/>
                        </a:rPr>
                        <a:t>John.Brislin@sba.gov</a:t>
                      </a:r>
                    </a:p>
                    <a:p>
                      <a:pPr marL="0" marR="0">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tc>
                <a:tc>
                  <a:txBody>
                    <a:bodyPr/>
                    <a:lstStyle/>
                    <a:p>
                      <a:pPr marL="0" marR="0">
                        <a:lnSpc>
                          <a:spcPct val="107000"/>
                        </a:lnSpc>
                        <a:spcBef>
                          <a:spcPts val="0"/>
                        </a:spcBef>
                        <a:spcAft>
                          <a:spcPts val="0"/>
                        </a:spcAft>
                      </a:pPr>
                      <a:r>
                        <a:rPr lang="en-US" sz="1000">
                          <a:effectLst/>
                        </a:rPr>
                        <a:t>SBA Export Loan Programs. Training on International Payment Methods, International Trade Finance &amp; Risk Mitigation. Lender Referrals.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tc>
                <a:tc>
                  <a:txBody>
                    <a:bodyPr/>
                    <a:lstStyle/>
                    <a:p>
                      <a:pPr marL="0" marR="0">
                        <a:lnSpc>
                          <a:spcPct val="107000"/>
                        </a:lnSpc>
                        <a:spcBef>
                          <a:spcPts val="0"/>
                        </a:spcBef>
                        <a:spcAft>
                          <a:spcPts val="0"/>
                        </a:spcAft>
                      </a:pPr>
                      <a:r>
                        <a:rPr lang="en-US" sz="1000">
                          <a:effectLst/>
                        </a:rPr>
                        <a:t>New-to-Business (NTB) – Yes *</a:t>
                      </a:r>
                    </a:p>
                    <a:p>
                      <a:pPr marL="0" marR="0">
                        <a:lnSpc>
                          <a:spcPct val="107000"/>
                        </a:lnSpc>
                        <a:spcBef>
                          <a:spcPts val="0"/>
                        </a:spcBef>
                        <a:spcAft>
                          <a:spcPts val="0"/>
                        </a:spcAft>
                      </a:pPr>
                      <a:r>
                        <a:rPr lang="en-US" sz="1000">
                          <a:effectLst/>
                        </a:rPr>
                        <a:t>New-to-Export (NTE) – Yes</a:t>
                      </a:r>
                    </a:p>
                    <a:p>
                      <a:pPr marL="0" marR="0">
                        <a:lnSpc>
                          <a:spcPct val="107000"/>
                        </a:lnSpc>
                        <a:spcBef>
                          <a:spcPts val="0"/>
                        </a:spcBef>
                        <a:spcAft>
                          <a:spcPts val="0"/>
                        </a:spcAft>
                      </a:pPr>
                      <a:r>
                        <a:rPr lang="en-US" sz="1000">
                          <a:effectLst/>
                        </a:rPr>
                        <a:t>New-to-Market (NTM) – Yes</a:t>
                      </a:r>
                    </a:p>
                    <a:p>
                      <a:pPr marL="0" marR="0">
                        <a:lnSpc>
                          <a:spcPct val="107000"/>
                        </a:lnSpc>
                        <a:spcBef>
                          <a:spcPts val="0"/>
                        </a:spcBef>
                        <a:spcAft>
                          <a:spcPts val="0"/>
                        </a:spcAft>
                      </a:pPr>
                      <a:r>
                        <a:rPr lang="en-US" sz="1000">
                          <a:effectLst/>
                        </a:rPr>
                        <a:t>Increase-to-Market (ITM) – Yes</a:t>
                      </a:r>
                    </a:p>
                    <a:p>
                      <a:pPr marL="0" marR="0">
                        <a:lnSpc>
                          <a:spcPct val="107000"/>
                        </a:lnSpc>
                        <a:spcBef>
                          <a:spcPts val="0"/>
                        </a:spcBef>
                        <a:spcAft>
                          <a:spcPts val="0"/>
                        </a:spcAft>
                      </a:pPr>
                      <a:r>
                        <a:rPr lang="en-US" sz="1000">
                          <a:effectLst/>
                        </a:rPr>
                        <a:t>* Loans on Case-by-Case Basis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tc>
                <a:extLst>
                  <a:ext uri="{0D108BD9-81ED-4DB2-BD59-A6C34878D82A}">
                    <a16:rowId xmlns:a16="http://schemas.microsoft.com/office/drawing/2014/main" val="3065360358"/>
                  </a:ext>
                </a:extLst>
              </a:tr>
              <a:tr h="799979">
                <a:tc>
                  <a:txBody>
                    <a:bodyPr/>
                    <a:lstStyle/>
                    <a:p>
                      <a:pPr marL="0" marR="0">
                        <a:lnSpc>
                          <a:spcPct val="107000"/>
                        </a:lnSpc>
                        <a:spcBef>
                          <a:spcPts val="0"/>
                        </a:spcBef>
                        <a:spcAft>
                          <a:spcPts val="0"/>
                        </a:spcAft>
                      </a:pPr>
                      <a:r>
                        <a:rPr lang="en-US" sz="1000">
                          <a:effectLst/>
                        </a:rPr>
                        <a:t>Burns, Luke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solidFill>
                      <a:srgbClr val="006600"/>
                    </a:solidFill>
                  </a:tcPr>
                </a:tc>
                <a:tc>
                  <a:txBody>
                    <a:bodyPr/>
                    <a:lstStyle/>
                    <a:p>
                      <a:pPr marL="0" marR="0">
                        <a:lnSpc>
                          <a:spcPct val="107000"/>
                        </a:lnSpc>
                        <a:spcBef>
                          <a:spcPts val="0"/>
                        </a:spcBef>
                        <a:spcAft>
                          <a:spcPts val="0"/>
                        </a:spcAft>
                      </a:pPr>
                      <a:r>
                        <a:rPr lang="en-US" sz="1000">
                          <a:effectLst/>
                        </a:rPr>
                        <a:t>Western U.S. Agricultural Trade Association (WUSATA)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tc>
                <a:tc>
                  <a:txBody>
                    <a:bodyPr/>
                    <a:lstStyle/>
                    <a:p>
                      <a:pPr marL="0" marR="0">
                        <a:lnSpc>
                          <a:spcPct val="107000"/>
                        </a:lnSpc>
                        <a:spcBef>
                          <a:spcPts val="0"/>
                        </a:spcBef>
                        <a:spcAft>
                          <a:spcPts val="0"/>
                        </a:spcAft>
                      </a:pPr>
                      <a:r>
                        <a:rPr lang="en-US" sz="1000">
                          <a:effectLst/>
                        </a:rPr>
                        <a:t>Luke@wusata.org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tc>
                <a:tc>
                  <a:txBody>
                    <a:bodyPr/>
                    <a:lstStyle/>
                    <a:p>
                      <a:pPr marL="0" marR="0">
                        <a:lnSpc>
                          <a:spcPct val="107000"/>
                        </a:lnSpc>
                        <a:spcBef>
                          <a:spcPts val="0"/>
                        </a:spcBef>
                        <a:spcAft>
                          <a:spcPts val="0"/>
                        </a:spcAft>
                      </a:pPr>
                      <a:r>
                        <a:rPr lang="en-US" sz="1000">
                          <a:effectLst/>
                        </a:rPr>
                        <a:t>Matching Grants for International Marketing, Trade Missions, Trade Show Support, and Buyer Introductions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tc>
                <a:tc>
                  <a:txBody>
                    <a:bodyPr/>
                    <a:lstStyle/>
                    <a:p>
                      <a:pPr marL="0" marR="0">
                        <a:lnSpc>
                          <a:spcPct val="107000"/>
                        </a:lnSpc>
                        <a:spcBef>
                          <a:spcPts val="0"/>
                        </a:spcBef>
                        <a:spcAft>
                          <a:spcPts val="0"/>
                        </a:spcAft>
                      </a:pPr>
                      <a:r>
                        <a:rPr lang="en-US" sz="1000">
                          <a:effectLst/>
                        </a:rPr>
                        <a:t>New-to-Business (NTB) – No</a:t>
                      </a:r>
                    </a:p>
                    <a:p>
                      <a:pPr marL="0" marR="0">
                        <a:lnSpc>
                          <a:spcPct val="107000"/>
                        </a:lnSpc>
                        <a:spcBef>
                          <a:spcPts val="0"/>
                        </a:spcBef>
                        <a:spcAft>
                          <a:spcPts val="0"/>
                        </a:spcAft>
                      </a:pPr>
                      <a:r>
                        <a:rPr lang="en-US" sz="1000">
                          <a:effectLst/>
                        </a:rPr>
                        <a:t>New-to-Export (NTE) – Yes</a:t>
                      </a:r>
                    </a:p>
                    <a:p>
                      <a:pPr marL="0" marR="0">
                        <a:lnSpc>
                          <a:spcPct val="107000"/>
                        </a:lnSpc>
                        <a:spcBef>
                          <a:spcPts val="0"/>
                        </a:spcBef>
                        <a:spcAft>
                          <a:spcPts val="0"/>
                        </a:spcAft>
                      </a:pPr>
                      <a:r>
                        <a:rPr lang="en-US" sz="1000">
                          <a:effectLst/>
                        </a:rPr>
                        <a:t>New-to-Market (NTM) – Yes</a:t>
                      </a:r>
                    </a:p>
                    <a:p>
                      <a:pPr marL="0" marR="0">
                        <a:lnSpc>
                          <a:spcPct val="107000"/>
                        </a:lnSpc>
                        <a:spcBef>
                          <a:spcPts val="0"/>
                        </a:spcBef>
                        <a:spcAft>
                          <a:spcPts val="0"/>
                        </a:spcAft>
                      </a:pPr>
                      <a:r>
                        <a:rPr lang="en-US" sz="1000">
                          <a:effectLst/>
                        </a:rPr>
                        <a:t>Increase-to-Market (ITM) – Yes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tc>
                <a:extLst>
                  <a:ext uri="{0D108BD9-81ED-4DB2-BD59-A6C34878D82A}">
                    <a16:rowId xmlns:a16="http://schemas.microsoft.com/office/drawing/2014/main" val="1524098176"/>
                  </a:ext>
                </a:extLst>
              </a:tr>
              <a:tr h="799979">
                <a:tc>
                  <a:txBody>
                    <a:bodyPr/>
                    <a:lstStyle/>
                    <a:p>
                      <a:pPr marL="0" marR="0">
                        <a:lnSpc>
                          <a:spcPct val="107000"/>
                        </a:lnSpc>
                        <a:spcBef>
                          <a:spcPts val="0"/>
                        </a:spcBef>
                        <a:spcAft>
                          <a:spcPts val="0"/>
                        </a:spcAft>
                      </a:pPr>
                      <a:r>
                        <a:rPr lang="en-US" sz="1000">
                          <a:effectLst/>
                        </a:rPr>
                        <a:t>Castillo, Zara</a:t>
                      </a:r>
                    </a:p>
                    <a:p>
                      <a:pPr marL="0" marR="0">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solidFill>
                      <a:srgbClr val="006600"/>
                    </a:solidFill>
                  </a:tcPr>
                </a:tc>
                <a:tc>
                  <a:txBody>
                    <a:bodyPr/>
                    <a:lstStyle/>
                    <a:p>
                      <a:pPr marL="0" marR="0">
                        <a:lnSpc>
                          <a:spcPct val="107000"/>
                        </a:lnSpc>
                        <a:spcBef>
                          <a:spcPts val="0"/>
                        </a:spcBef>
                        <a:spcAft>
                          <a:spcPts val="0"/>
                        </a:spcAft>
                      </a:pPr>
                      <a:r>
                        <a:rPr lang="en-US" sz="1000">
                          <a:effectLst/>
                        </a:rPr>
                        <a:t>Export Finance Assistance Center of Washington</a:t>
                      </a:r>
                    </a:p>
                    <a:p>
                      <a:pPr marL="0" marR="0">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tc>
                <a:tc>
                  <a:txBody>
                    <a:bodyPr/>
                    <a:lstStyle/>
                    <a:p>
                      <a:pPr marL="0" marR="0">
                        <a:lnSpc>
                          <a:spcPct val="107000"/>
                        </a:lnSpc>
                        <a:spcBef>
                          <a:spcPts val="0"/>
                        </a:spcBef>
                        <a:spcAft>
                          <a:spcPts val="0"/>
                        </a:spcAft>
                      </a:pPr>
                      <a:r>
                        <a:rPr lang="en-US" sz="1000">
                          <a:effectLst/>
                        </a:rPr>
                        <a:t>Zara.Castillo@efacw.org</a:t>
                      </a:r>
                    </a:p>
                    <a:p>
                      <a:pPr marL="0" marR="0">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tc>
                <a:tc>
                  <a:txBody>
                    <a:bodyPr/>
                    <a:lstStyle/>
                    <a:p>
                      <a:pPr marL="0" marR="0">
                        <a:lnSpc>
                          <a:spcPct val="107000"/>
                        </a:lnSpc>
                        <a:spcBef>
                          <a:spcPts val="0"/>
                        </a:spcBef>
                        <a:spcAft>
                          <a:spcPts val="0"/>
                        </a:spcAft>
                      </a:pPr>
                      <a:r>
                        <a:rPr lang="en-US" sz="1000">
                          <a:effectLst/>
                        </a:rPr>
                        <a:t>Referrals, Financial Assistance, Export Training</a:t>
                      </a:r>
                    </a:p>
                    <a:p>
                      <a:pPr marL="0" marR="0">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tc>
                <a:tc>
                  <a:txBody>
                    <a:bodyPr/>
                    <a:lstStyle/>
                    <a:p>
                      <a:pPr marL="0" marR="0">
                        <a:lnSpc>
                          <a:spcPct val="107000"/>
                        </a:lnSpc>
                        <a:spcBef>
                          <a:spcPts val="0"/>
                        </a:spcBef>
                        <a:spcAft>
                          <a:spcPts val="0"/>
                        </a:spcAft>
                      </a:pPr>
                      <a:r>
                        <a:rPr lang="en-US" sz="1000">
                          <a:effectLst/>
                        </a:rPr>
                        <a:t>New-to-Business (NTB) – Yes</a:t>
                      </a:r>
                    </a:p>
                    <a:p>
                      <a:pPr marL="0" marR="0">
                        <a:lnSpc>
                          <a:spcPct val="107000"/>
                        </a:lnSpc>
                        <a:spcBef>
                          <a:spcPts val="0"/>
                        </a:spcBef>
                        <a:spcAft>
                          <a:spcPts val="0"/>
                        </a:spcAft>
                      </a:pPr>
                      <a:r>
                        <a:rPr lang="en-US" sz="1000">
                          <a:effectLst/>
                        </a:rPr>
                        <a:t>New-to-Export (NTE) – Yes</a:t>
                      </a:r>
                    </a:p>
                    <a:p>
                      <a:pPr marL="0" marR="0">
                        <a:lnSpc>
                          <a:spcPct val="107000"/>
                        </a:lnSpc>
                        <a:spcBef>
                          <a:spcPts val="0"/>
                        </a:spcBef>
                        <a:spcAft>
                          <a:spcPts val="0"/>
                        </a:spcAft>
                      </a:pPr>
                      <a:r>
                        <a:rPr lang="en-US" sz="1000">
                          <a:effectLst/>
                        </a:rPr>
                        <a:t>New-to-Market (NTM) – Yes</a:t>
                      </a:r>
                    </a:p>
                    <a:p>
                      <a:pPr marL="0" marR="0">
                        <a:lnSpc>
                          <a:spcPct val="107000"/>
                        </a:lnSpc>
                        <a:spcBef>
                          <a:spcPts val="0"/>
                        </a:spcBef>
                        <a:spcAft>
                          <a:spcPts val="0"/>
                        </a:spcAft>
                      </a:pPr>
                      <a:r>
                        <a:rPr lang="en-US" sz="1000">
                          <a:effectLst/>
                        </a:rPr>
                        <a:t>Increase-to-Market (ITM) – Yes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tc>
                <a:extLst>
                  <a:ext uri="{0D108BD9-81ED-4DB2-BD59-A6C34878D82A}">
                    <a16:rowId xmlns:a16="http://schemas.microsoft.com/office/drawing/2014/main" val="1533643371"/>
                  </a:ext>
                </a:extLst>
              </a:tr>
              <a:tr h="799979">
                <a:tc>
                  <a:txBody>
                    <a:bodyPr/>
                    <a:lstStyle/>
                    <a:p>
                      <a:pPr marL="0" marR="0">
                        <a:lnSpc>
                          <a:spcPct val="107000"/>
                        </a:lnSpc>
                        <a:spcBef>
                          <a:spcPts val="0"/>
                        </a:spcBef>
                        <a:spcAft>
                          <a:spcPts val="0"/>
                        </a:spcAft>
                      </a:pPr>
                      <a:r>
                        <a:rPr lang="en-US" sz="1000">
                          <a:effectLst/>
                        </a:rPr>
                        <a:t>Dorsett, Maria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solidFill>
                      <a:srgbClr val="006600"/>
                    </a:solidFill>
                  </a:tcPr>
                </a:tc>
                <a:tc>
                  <a:txBody>
                    <a:bodyPr/>
                    <a:lstStyle/>
                    <a:p>
                      <a:pPr marL="0" marR="0">
                        <a:lnSpc>
                          <a:spcPct val="107000"/>
                        </a:lnSpc>
                        <a:spcBef>
                          <a:spcPts val="0"/>
                        </a:spcBef>
                        <a:spcAft>
                          <a:spcPts val="0"/>
                        </a:spcAft>
                      </a:pPr>
                      <a:r>
                        <a:rPr lang="en-US" sz="1000">
                          <a:effectLst/>
                        </a:rPr>
                        <a:t>USDA – Foreign Agricultural Service –  </a:t>
                      </a:r>
                    </a:p>
                    <a:p>
                      <a:pPr marL="0" marR="0">
                        <a:lnSpc>
                          <a:spcPct val="107000"/>
                        </a:lnSpc>
                        <a:spcBef>
                          <a:spcPts val="0"/>
                        </a:spcBef>
                        <a:spcAft>
                          <a:spcPts val="0"/>
                        </a:spcAft>
                      </a:pPr>
                      <a:r>
                        <a:rPr lang="en-US" sz="1000">
                          <a:effectLst/>
                        </a:rPr>
                        <a:t>Credit Programs Division – Global Programs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tc>
                <a:tc>
                  <a:txBody>
                    <a:bodyPr/>
                    <a:lstStyle/>
                    <a:p>
                      <a:pPr marL="0" marR="0">
                        <a:lnSpc>
                          <a:spcPct val="107000"/>
                        </a:lnSpc>
                        <a:spcBef>
                          <a:spcPts val="0"/>
                        </a:spcBef>
                        <a:spcAft>
                          <a:spcPts val="0"/>
                        </a:spcAft>
                      </a:pPr>
                      <a:r>
                        <a:rPr lang="en-US" sz="1000">
                          <a:effectLst/>
                        </a:rPr>
                        <a:t>Maria.Dorsett@fas.usda.gov</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tc>
                <a:tc>
                  <a:txBody>
                    <a:bodyPr/>
                    <a:lstStyle/>
                    <a:p>
                      <a:pPr marL="0" marR="0">
                        <a:lnSpc>
                          <a:spcPct val="107000"/>
                        </a:lnSpc>
                        <a:spcBef>
                          <a:spcPts val="0"/>
                        </a:spcBef>
                        <a:spcAft>
                          <a:spcPts val="0"/>
                        </a:spcAft>
                      </a:pPr>
                      <a:r>
                        <a:rPr lang="en-US" sz="1000">
                          <a:effectLst/>
                        </a:rPr>
                        <a:t>Trade Finance Programs for U.S. Agricultural Exports (known as GSM-102) and for Ag-Related Infrastructure Projects in Overseas Markets (known as Facility Guarantee Program).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tc>
                <a:tc>
                  <a:txBody>
                    <a:bodyPr/>
                    <a:lstStyle/>
                    <a:p>
                      <a:pPr marL="0" marR="0">
                        <a:lnSpc>
                          <a:spcPct val="107000"/>
                        </a:lnSpc>
                        <a:spcBef>
                          <a:spcPts val="0"/>
                        </a:spcBef>
                        <a:spcAft>
                          <a:spcPts val="0"/>
                        </a:spcAft>
                      </a:pPr>
                      <a:r>
                        <a:rPr lang="en-US" sz="1000">
                          <a:effectLst/>
                        </a:rPr>
                        <a:t>New-to-Business (NTB) – No </a:t>
                      </a:r>
                    </a:p>
                    <a:p>
                      <a:pPr marL="0" marR="0">
                        <a:lnSpc>
                          <a:spcPct val="107000"/>
                        </a:lnSpc>
                        <a:spcBef>
                          <a:spcPts val="0"/>
                        </a:spcBef>
                        <a:spcAft>
                          <a:spcPts val="0"/>
                        </a:spcAft>
                      </a:pPr>
                      <a:r>
                        <a:rPr lang="en-US" sz="1000">
                          <a:effectLst/>
                        </a:rPr>
                        <a:t>New-to-Export (NTE) – Yes</a:t>
                      </a:r>
                    </a:p>
                    <a:p>
                      <a:pPr marL="0" marR="0">
                        <a:lnSpc>
                          <a:spcPct val="107000"/>
                        </a:lnSpc>
                        <a:spcBef>
                          <a:spcPts val="0"/>
                        </a:spcBef>
                        <a:spcAft>
                          <a:spcPts val="0"/>
                        </a:spcAft>
                      </a:pPr>
                      <a:r>
                        <a:rPr lang="en-US" sz="1000">
                          <a:effectLst/>
                        </a:rPr>
                        <a:t>New-to-Market (NTM) – Yes</a:t>
                      </a:r>
                    </a:p>
                    <a:p>
                      <a:pPr marL="0" marR="0">
                        <a:lnSpc>
                          <a:spcPct val="107000"/>
                        </a:lnSpc>
                        <a:spcBef>
                          <a:spcPts val="0"/>
                        </a:spcBef>
                        <a:spcAft>
                          <a:spcPts val="0"/>
                        </a:spcAft>
                      </a:pPr>
                      <a:r>
                        <a:rPr lang="en-US" sz="1000">
                          <a:effectLst/>
                        </a:rPr>
                        <a:t>Increase-to-Market (ITM) – Yes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tc>
                <a:extLst>
                  <a:ext uri="{0D108BD9-81ED-4DB2-BD59-A6C34878D82A}">
                    <a16:rowId xmlns:a16="http://schemas.microsoft.com/office/drawing/2014/main" val="1168574026"/>
                  </a:ext>
                </a:extLst>
              </a:tr>
              <a:tr h="799979">
                <a:tc>
                  <a:txBody>
                    <a:bodyPr/>
                    <a:lstStyle/>
                    <a:p>
                      <a:pPr marL="0" marR="0">
                        <a:lnSpc>
                          <a:spcPct val="107000"/>
                        </a:lnSpc>
                        <a:spcBef>
                          <a:spcPts val="0"/>
                        </a:spcBef>
                        <a:spcAft>
                          <a:spcPts val="0"/>
                        </a:spcAft>
                      </a:pPr>
                      <a:r>
                        <a:rPr lang="en-US" sz="1000">
                          <a:effectLst/>
                        </a:rPr>
                        <a:t>Gunkle, Nicole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solidFill>
                      <a:srgbClr val="006600"/>
                    </a:solidFill>
                  </a:tcPr>
                </a:tc>
                <a:tc>
                  <a:txBody>
                    <a:bodyPr/>
                    <a:lstStyle/>
                    <a:p>
                      <a:pPr marL="0" marR="0">
                        <a:lnSpc>
                          <a:spcPct val="107000"/>
                        </a:lnSpc>
                        <a:spcBef>
                          <a:spcPts val="0"/>
                        </a:spcBef>
                        <a:spcAft>
                          <a:spcPts val="0"/>
                        </a:spcAft>
                      </a:pPr>
                      <a:r>
                        <a:rPr lang="en-US" sz="1000">
                          <a:effectLst/>
                        </a:rPr>
                        <a:t>Washington State Department of Commerce – Export Assistance Team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tc>
                <a:tc>
                  <a:txBody>
                    <a:bodyPr/>
                    <a:lstStyle/>
                    <a:p>
                      <a:pPr marL="0" marR="0">
                        <a:lnSpc>
                          <a:spcPct val="107000"/>
                        </a:lnSpc>
                        <a:spcBef>
                          <a:spcPts val="0"/>
                        </a:spcBef>
                        <a:spcAft>
                          <a:spcPts val="0"/>
                        </a:spcAft>
                      </a:pPr>
                      <a:r>
                        <a:rPr lang="en-US" sz="1000">
                          <a:effectLst/>
                        </a:rPr>
                        <a:t>Nicole.Gunkle@commerce.wa.gov</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tc>
                <a:tc>
                  <a:txBody>
                    <a:bodyPr/>
                    <a:lstStyle/>
                    <a:p>
                      <a:pPr marL="0" marR="0">
                        <a:lnSpc>
                          <a:spcPct val="107000"/>
                        </a:lnSpc>
                        <a:spcBef>
                          <a:spcPts val="0"/>
                        </a:spcBef>
                        <a:spcAft>
                          <a:spcPts val="0"/>
                        </a:spcAft>
                      </a:pPr>
                      <a:r>
                        <a:rPr lang="en-US" sz="1000">
                          <a:effectLst/>
                        </a:rPr>
                        <a:t>Advocacy, Consulting, Market Research, Trade Missions and Trade Show Support, Business Matchmaking, STEP Grants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tc>
                <a:tc>
                  <a:txBody>
                    <a:bodyPr/>
                    <a:lstStyle/>
                    <a:p>
                      <a:pPr marL="0" marR="0">
                        <a:lnSpc>
                          <a:spcPct val="107000"/>
                        </a:lnSpc>
                        <a:spcBef>
                          <a:spcPts val="0"/>
                        </a:spcBef>
                        <a:spcAft>
                          <a:spcPts val="0"/>
                        </a:spcAft>
                      </a:pPr>
                      <a:r>
                        <a:rPr lang="en-US" sz="1000">
                          <a:effectLst/>
                        </a:rPr>
                        <a:t>New-to-Business (NTB) – No</a:t>
                      </a:r>
                    </a:p>
                    <a:p>
                      <a:pPr marL="0" marR="0">
                        <a:lnSpc>
                          <a:spcPct val="107000"/>
                        </a:lnSpc>
                        <a:spcBef>
                          <a:spcPts val="0"/>
                        </a:spcBef>
                        <a:spcAft>
                          <a:spcPts val="0"/>
                        </a:spcAft>
                      </a:pPr>
                      <a:r>
                        <a:rPr lang="en-US" sz="1000">
                          <a:effectLst/>
                        </a:rPr>
                        <a:t>New-to-Export (NTE) – Yes</a:t>
                      </a:r>
                    </a:p>
                    <a:p>
                      <a:pPr marL="0" marR="0">
                        <a:lnSpc>
                          <a:spcPct val="107000"/>
                        </a:lnSpc>
                        <a:spcBef>
                          <a:spcPts val="0"/>
                        </a:spcBef>
                        <a:spcAft>
                          <a:spcPts val="0"/>
                        </a:spcAft>
                      </a:pPr>
                      <a:r>
                        <a:rPr lang="en-US" sz="1000">
                          <a:effectLst/>
                        </a:rPr>
                        <a:t>New-to-Market (NTM) – Yes</a:t>
                      </a:r>
                    </a:p>
                    <a:p>
                      <a:pPr marL="0" marR="0">
                        <a:lnSpc>
                          <a:spcPct val="107000"/>
                        </a:lnSpc>
                        <a:spcBef>
                          <a:spcPts val="0"/>
                        </a:spcBef>
                        <a:spcAft>
                          <a:spcPts val="0"/>
                        </a:spcAft>
                      </a:pPr>
                      <a:r>
                        <a:rPr lang="en-US" sz="1000">
                          <a:effectLst/>
                        </a:rPr>
                        <a:t>Increase-to-Market (ITM) – Yes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tc>
                <a:extLst>
                  <a:ext uri="{0D108BD9-81ED-4DB2-BD59-A6C34878D82A}">
                    <a16:rowId xmlns:a16="http://schemas.microsoft.com/office/drawing/2014/main" val="1667927694"/>
                  </a:ext>
                </a:extLst>
              </a:tr>
              <a:tr h="1302756">
                <a:tc>
                  <a:txBody>
                    <a:bodyPr/>
                    <a:lstStyle/>
                    <a:p>
                      <a:pPr marL="0" marR="0">
                        <a:lnSpc>
                          <a:spcPct val="107000"/>
                        </a:lnSpc>
                        <a:spcBef>
                          <a:spcPts val="0"/>
                        </a:spcBef>
                        <a:spcAft>
                          <a:spcPts val="0"/>
                        </a:spcAft>
                      </a:pPr>
                      <a:r>
                        <a:rPr lang="en-US" sz="1000">
                          <a:effectLst/>
                        </a:rPr>
                        <a:t>He, Ellie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solidFill>
                      <a:srgbClr val="006600"/>
                    </a:solidFill>
                  </a:tcPr>
                </a:tc>
                <a:tc>
                  <a:txBody>
                    <a:bodyPr/>
                    <a:lstStyle/>
                    <a:p>
                      <a:pPr marL="0" marR="0">
                        <a:lnSpc>
                          <a:spcPct val="107000"/>
                        </a:lnSpc>
                        <a:spcBef>
                          <a:spcPts val="0"/>
                        </a:spcBef>
                        <a:spcAft>
                          <a:spcPts val="0"/>
                        </a:spcAft>
                      </a:pPr>
                      <a:r>
                        <a:rPr lang="en-US" sz="1000">
                          <a:effectLst/>
                        </a:rPr>
                        <a:t>Washington Small Business Development Center – Western Washington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tc>
                <a:tc>
                  <a:txBody>
                    <a:bodyPr/>
                    <a:lstStyle/>
                    <a:p>
                      <a:pPr marL="0" marR="0">
                        <a:lnSpc>
                          <a:spcPct val="107000"/>
                        </a:lnSpc>
                        <a:spcBef>
                          <a:spcPts val="0"/>
                        </a:spcBef>
                        <a:spcAft>
                          <a:spcPts val="0"/>
                        </a:spcAft>
                      </a:pPr>
                      <a:r>
                        <a:rPr lang="en-US" sz="1000">
                          <a:effectLst/>
                        </a:rPr>
                        <a:t>Ellie.He@wsbdc.org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tc>
                <a:tc>
                  <a:txBody>
                    <a:bodyPr/>
                    <a:lstStyle/>
                    <a:p>
                      <a:pPr marL="0" marR="0">
                        <a:lnSpc>
                          <a:spcPct val="107000"/>
                        </a:lnSpc>
                        <a:spcBef>
                          <a:spcPts val="0"/>
                        </a:spcBef>
                        <a:spcAft>
                          <a:spcPts val="0"/>
                        </a:spcAft>
                      </a:pPr>
                      <a:r>
                        <a:rPr lang="en-US" sz="1000">
                          <a:effectLst/>
                        </a:rPr>
                        <a:t>Export Planning and Technical Business Advising, Free International Market Research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tc>
                <a:tc>
                  <a:txBody>
                    <a:bodyPr/>
                    <a:lstStyle/>
                    <a:p>
                      <a:pPr marL="0" marR="0">
                        <a:lnSpc>
                          <a:spcPct val="107000"/>
                        </a:lnSpc>
                        <a:spcBef>
                          <a:spcPts val="0"/>
                        </a:spcBef>
                        <a:spcAft>
                          <a:spcPts val="0"/>
                        </a:spcAft>
                      </a:pPr>
                      <a:r>
                        <a:rPr lang="en-US" sz="1000">
                          <a:effectLst/>
                        </a:rPr>
                        <a:t>New-to-Business (NTB) – Yes *</a:t>
                      </a:r>
                    </a:p>
                    <a:p>
                      <a:pPr marL="0" marR="0">
                        <a:lnSpc>
                          <a:spcPct val="107000"/>
                        </a:lnSpc>
                        <a:spcBef>
                          <a:spcPts val="0"/>
                        </a:spcBef>
                        <a:spcAft>
                          <a:spcPts val="0"/>
                        </a:spcAft>
                      </a:pPr>
                      <a:r>
                        <a:rPr lang="en-US" sz="1000">
                          <a:effectLst/>
                        </a:rPr>
                        <a:t>New-to-Export (NTE) – Yes</a:t>
                      </a:r>
                    </a:p>
                    <a:p>
                      <a:pPr marL="0" marR="0">
                        <a:lnSpc>
                          <a:spcPct val="107000"/>
                        </a:lnSpc>
                        <a:spcBef>
                          <a:spcPts val="0"/>
                        </a:spcBef>
                        <a:spcAft>
                          <a:spcPts val="0"/>
                        </a:spcAft>
                      </a:pPr>
                      <a:r>
                        <a:rPr lang="en-US" sz="1000">
                          <a:effectLst/>
                        </a:rPr>
                        <a:t>New-to-Market (NTM) – Yes</a:t>
                      </a:r>
                    </a:p>
                    <a:p>
                      <a:pPr marL="0" marR="0">
                        <a:lnSpc>
                          <a:spcPct val="107000"/>
                        </a:lnSpc>
                        <a:spcBef>
                          <a:spcPts val="0"/>
                        </a:spcBef>
                        <a:spcAft>
                          <a:spcPts val="0"/>
                        </a:spcAft>
                      </a:pPr>
                      <a:r>
                        <a:rPr lang="en-US" sz="1000">
                          <a:effectLst/>
                        </a:rPr>
                        <a:t>Increase-to-Market (ITM) – Yes</a:t>
                      </a:r>
                    </a:p>
                    <a:p>
                      <a:pPr marL="0" marR="0">
                        <a:lnSpc>
                          <a:spcPct val="107000"/>
                        </a:lnSpc>
                        <a:spcBef>
                          <a:spcPts val="0"/>
                        </a:spcBef>
                        <a:spcAft>
                          <a:spcPts val="0"/>
                        </a:spcAft>
                      </a:pPr>
                      <a:r>
                        <a:rPr lang="en-US" sz="1000">
                          <a:effectLst/>
                        </a:rPr>
                        <a:t>* NTB: Please use Business Question Contact Form at https://wsbdc.org/contact-us/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tc>
                <a:extLst>
                  <a:ext uri="{0D108BD9-81ED-4DB2-BD59-A6C34878D82A}">
                    <a16:rowId xmlns:a16="http://schemas.microsoft.com/office/drawing/2014/main" val="369218950"/>
                  </a:ext>
                </a:extLst>
              </a:tr>
              <a:tr h="799979">
                <a:tc>
                  <a:txBody>
                    <a:bodyPr/>
                    <a:lstStyle/>
                    <a:p>
                      <a:pPr marL="0" marR="0">
                        <a:lnSpc>
                          <a:spcPct val="107000"/>
                        </a:lnSpc>
                        <a:spcBef>
                          <a:spcPts val="0"/>
                        </a:spcBef>
                        <a:spcAft>
                          <a:spcPts val="0"/>
                        </a:spcAft>
                      </a:pPr>
                      <a:r>
                        <a:rPr lang="en-US" sz="1000" dirty="0">
                          <a:effectLst/>
                        </a:rPr>
                        <a:t>Holloway </a:t>
                      </a:r>
                      <a:r>
                        <a:rPr lang="en-US" sz="1000" dirty="0" err="1">
                          <a:effectLst/>
                        </a:rPr>
                        <a:t>Jarman</a:t>
                      </a:r>
                      <a:r>
                        <a:rPr lang="en-US" sz="1000" dirty="0">
                          <a:effectLst/>
                        </a:rPr>
                        <a:t>, Kellie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solidFill>
                      <a:srgbClr val="006600"/>
                    </a:solidFill>
                  </a:tcPr>
                </a:tc>
                <a:tc>
                  <a:txBody>
                    <a:bodyPr/>
                    <a:lstStyle/>
                    <a:p>
                      <a:pPr marL="0" marR="0">
                        <a:lnSpc>
                          <a:spcPct val="107000"/>
                        </a:lnSpc>
                        <a:spcBef>
                          <a:spcPts val="0"/>
                        </a:spcBef>
                        <a:spcAft>
                          <a:spcPts val="0"/>
                        </a:spcAft>
                      </a:pPr>
                      <a:r>
                        <a:rPr lang="en-US" sz="1000">
                          <a:effectLst/>
                        </a:rPr>
                        <a:t>U.S. Commercial Service – Portland (Vancouver &amp; SW Washington)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tc>
                <a:tc>
                  <a:txBody>
                    <a:bodyPr/>
                    <a:lstStyle/>
                    <a:p>
                      <a:pPr marL="0" marR="0">
                        <a:lnSpc>
                          <a:spcPct val="107000"/>
                        </a:lnSpc>
                        <a:spcBef>
                          <a:spcPts val="0"/>
                        </a:spcBef>
                        <a:spcAft>
                          <a:spcPts val="0"/>
                        </a:spcAft>
                      </a:pPr>
                      <a:r>
                        <a:rPr lang="en-US" sz="1000">
                          <a:effectLst/>
                        </a:rPr>
                        <a:t>Kellie.Holloway@trade.gov</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tc>
                <a:tc>
                  <a:txBody>
                    <a:bodyPr/>
                    <a:lstStyle/>
                    <a:p>
                      <a:pPr marL="0" marR="0">
                        <a:lnSpc>
                          <a:spcPct val="107000"/>
                        </a:lnSpc>
                        <a:spcBef>
                          <a:spcPts val="0"/>
                        </a:spcBef>
                        <a:spcAft>
                          <a:spcPts val="0"/>
                        </a:spcAft>
                      </a:pPr>
                      <a:r>
                        <a:rPr lang="en-US" sz="1000">
                          <a:effectLst/>
                        </a:rPr>
                        <a:t>Foreign Company Vetting, Distributor Searches, Trade Shows, Missions, Embassy Staff</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tc>
                <a:tc>
                  <a:txBody>
                    <a:bodyPr/>
                    <a:lstStyle/>
                    <a:p>
                      <a:pPr marL="0" marR="0">
                        <a:lnSpc>
                          <a:spcPct val="107000"/>
                        </a:lnSpc>
                        <a:spcBef>
                          <a:spcPts val="0"/>
                        </a:spcBef>
                        <a:spcAft>
                          <a:spcPts val="0"/>
                        </a:spcAft>
                      </a:pPr>
                      <a:r>
                        <a:rPr lang="en-US" sz="1000" dirty="0">
                          <a:effectLst/>
                        </a:rPr>
                        <a:t>New-to-Business (NTB) – No</a:t>
                      </a:r>
                    </a:p>
                    <a:p>
                      <a:pPr marL="0" marR="0">
                        <a:lnSpc>
                          <a:spcPct val="107000"/>
                        </a:lnSpc>
                        <a:spcBef>
                          <a:spcPts val="0"/>
                        </a:spcBef>
                        <a:spcAft>
                          <a:spcPts val="0"/>
                        </a:spcAft>
                      </a:pPr>
                      <a:r>
                        <a:rPr lang="en-US" sz="1000" dirty="0">
                          <a:effectLst/>
                        </a:rPr>
                        <a:t>New-to-Export (NTE) – Yes</a:t>
                      </a:r>
                    </a:p>
                    <a:p>
                      <a:pPr marL="0" marR="0">
                        <a:lnSpc>
                          <a:spcPct val="107000"/>
                        </a:lnSpc>
                        <a:spcBef>
                          <a:spcPts val="0"/>
                        </a:spcBef>
                        <a:spcAft>
                          <a:spcPts val="0"/>
                        </a:spcAft>
                      </a:pPr>
                      <a:r>
                        <a:rPr lang="en-US" sz="1000" dirty="0">
                          <a:effectLst/>
                        </a:rPr>
                        <a:t>New-to-Market (NTM) – Yes</a:t>
                      </a:r>
                    </a:p>
                    <a:p>
                      <a:pPr marL="0" marR="0">
                        <a:lnSpc>
                          <a:spcPct val="107000"/>
                        </a:lnSpc>
                        <a:spcBef>
                          <a:spcPts val="0"/>
                        </a:spcBef>
                        <a:spcAft>
                          <a:spcPts val="0"/>
                        </a:spcAft>
                      </a:pPr>
                      <a:r>
                        <a:rPr lang="en-US" sz="1000" dirty="0">
                          <a:effectLst/>
                        </a:rPr>
                        <a:t>Increase-to-Market (ITM) – Yes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309" marR="28309" marT="0" marB="0" anchor="ctr"/>
                </a:tc>
                <a:extLst>
                  <a:ext uri="{0D108BD9-81ED-4DB2-BD59-A6C34878D82A}">
                    <a16:rowId xmlns:a16="http://schemas.microsoft.com/office/drawing/2014/main" val="139021387"/>
                  </a:ext>
                </a:extLst>
              </a:tr>
            </a:tbl>
          </a:graphicData>
        </a:graphic>
      </p:graphicFrame>
    </p:spTree>
    <p:extLst>
      <p:ext uri="{BB962C8B-B14F-4D97-AF65-F5344CB8AC3E}">
        <p14:creationId xmlns:p14="http://schemas.microsoft.com/office/powerpoint/2010/main" val="664613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16FEB54-19C3-45E5-867D-02C815201518}"/>
              </a:ext>
            </a:extLst>
          </p:cNvPr>
          <p:cNvGraphicFramePr>
            <a:graphicFrameLocks noGrp="1"/>
          </p:cNvGraphicFramePr>
          <p:nvPr>
            <p:extLst>
              <p:ext uri="{D42A27DB-BD31-4B8C-83A1-F6EECF244321}">
                <p14:modId xmlns:p14="http://schemas.microsoft.com/office/powerpoint/2010/main" val="2528733770"/>
              </p:ext>
            </p:extLst>
          </p:nvPr>
        </p:nvGraphicFramePr>
        <p:xfrm>
          <a:off x="189572" y="256478"/>
          <a:ext cx="11786838" cy="6478859"/>
        </p:xfrm>
        <a:graphic>
          <a:graphicData uri="http://schemas.openxmlformats.org/drawingml/2006/table">
            <a:tbl>
              <a:tblPr firstRow="1" firstCol="1" bandRow="1">
                <a:tableStyleId>{5C22544A-7EE6-4342-B048-85BDC9FD1C3A}</a:tableStyleId>
              </a:tblPr>
              <a:tblGrid>
                <a:gridCol w="1548096">
                  <a:extLst>
                    <a:ext uri="{9D8B030D-6E8A-4147-A177-3AD203B41FA5}">
                      <a16:colId xmlns:a16="http://schemas.microsoft.com/office/drawing/2014/main" val="3801951491"/>
                    </a:ext>
                  </a:extLst>
                </a:gridCol>
                <a:gridCol w="1916692">
                  <a:extLst>
                    <a:ext uri="{9D8B030D-6E8A-4147-A177-3AD203B41FA5}">
                      <a16:colId xmlns:a16="http://schemas.microsoft.com/office/drawing/2014/main" val="2362336530"/>
                    </a:ext>
                  </a:extLst>
                </a:gridCol>
                <a:gridCol w="2580164">
                  <a:extLst>
                    <a:ext uri="{9D8B030D-6E8A-4147-A177-3AD203B41FA5}">
                      <a16:colId xmlns:a16="http://schemas.microsoft.com/office/drawing/2014/main" val="3646230505"/>
                    </a:ext>
                  </a:extLst>
                </a:gridCol>
                <a:gridCol w="3326362">
                  <a:extLst>
                    <a:ext uri="{9D8B030D-6E8A-4147-A177-3AD203B41FA5}">
                      <a16:colId xmlns:a16="http://schemas.microsoft.com/office/drawing/2014/main" val="1094317985"/>
                    </a:ext>
                  </a:extLst>
                </a:gridCol>
                <a:gridCol w="2415524">
                  <a:extLst>
                    <a:ext uri="{9D8B030D-6E8A-4147-A177-3AD203B41FA5}">
                      <a16:colId xmlns:a16="http://schemas.microsoft.com/office/drawing/2014/main" val="100828358"/>
                    </a:ext>
                  </a:extLst>
                </a:gridCol>
              </a:tblGrid>
              <a:tr h="331933">
                <a:tc>
                  <a:txBody>
                    <a:bodyPr/>
                    <a:lstStyle/>
                    <a:p>
                      <a:pPr marL="0" marR="0">
                        <a:lnSpc>
                          <a:spcPct val="107000"/>
                        </a:lnSpc>
                        <a:spcBef>
                          <a:spcPts val="0"/>
                        </a:spcBef>
                        <a:spcAft>
                          <a:spcPts val="0"/>
                        </a:spcAft>
                      </a:pPr>
                      <a:r>
                        <a:rPr lang="en-US" sz="1000">
                          <a:effectLst/>
                        </a:rPr>
                        <a:t>Name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2281" marR="32281" marT="0" marB="0" anchor="ctr">
                    <a:solidFill>
                      <a:srgbClr val="006600"/>
                    </a:solidFill>
                  </a:tcPr>
                </a:tc>
                <a:tc>
                  <a:txBody>
                    <a:bodyPr/>
                    <a:lstStyle/>
                    <a:p>
                      <a:pPr marL="0" marR="0">
                        <a:lnSpc>
                          <a:spcPct val="107000"/>
                        </a:lnSpc>
                        <a:spcBef>
                          <a:spcPts val="0"/>
                        </a:spcBef>
                        <a:spcAft>
                          <a:spcPts val="0"/>
                        </a:spcAft>
                      </a:pPr>
                      <a:r>
                        <a:rPr lang="en-US" sz="1000">
                          <a:effectLst/>
                        </a:rPr>
                        <a:t>Agency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2281" marR="32281" marT="0" marB="0" anchor="ctr">
                    <a:solidFill>
                      <a:srgbClr val="006600"/>
                    </a:solidFill>
                  </a:tcPr>
                </a:tc>
                <a:tc>
                  <a:txBody>
                    <a:bodyPr/>
                    <a:lstStyle/>
                    <a:p>
                      <a:pPr marL="0" marR="0">
                        <a:lnSpc>
                          <a:spcPct val="107000"/>
                        </a:lnSpc>
                        <a:spcBef>
                          <a:spcPts val="0"/>
                        </a:spcBef>
                        <a:spcAft>
                          <a:spcPts val="0"/>
                        </a:spcAft>
                      </a:pPr>
                      <a:r>
                        <a:rPr lang="en-US" sz="1000">
                          <a:effectLst/>
                        </a:rPr>
                        <a:t>Email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2281" marR="32281" marT="0" marB="0" anchor="ctr">
                    <a:solidFill>
                      <a:srgbClr val="006600"/>
                    </a:solidFill>
                  </a:tcPr>
                </a:tc>
                <a:tc>
                  <a:txBody>
                    <a:bodyPr/>
                    <a:lstStyle/>
                    <a:p>
                      <a:pPr marL="0" marR="0">
                        <a:lnSpc>
                          <a:spcPct val="107000"/>
                        </a:lnSpc>
                        <a:spcBef>
                          <a:spcPts val="0"/>
                        </a:spcBef>
                        <a:spcAft>
                          <a:spcPts val="0"/>
                        </a:spcAft>
                      </a:pPr>
                      <a:r>
                        <a:rPr lang="en-US" sz="1000">
                          <a:effectLst/>
                        </a:rPr>
                        <a:t>Support and Expertise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2281" marR="32281" marT="0" marB="0" anchor="ctr">
                    <a:solidFill>
                      <a:srgbClr val="006600"/>
                    </a:solidFill>
                  </a:tcPr>
                </a:tc>
                <a:tc>
                  <a:txBody>
                    <a:bodyPr/>
                    <a:lstStyle/>
                    <a:p>
                      <a:pPr marL="0" marR="0">
                        <a:lnSpc>
                          <a:spcPct val="107000"/>
                        </a:lnSpc>
                        <a:spcBef>
                          <a:spcPts val="0"/>
                        </a:spcBef>
                        <a:spcAft>
                          <a:spcPts val="0"/>
                        </a:spcAft>
                      </a:pPr>
                      <a:r>
                        <a:rPr lang="en-US" sz="1000" dirty="0">
                          <a:effectLst/>
                        </a:rPr>
                        <a:t>Businesses Types Supported (Yes / No)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281" marR="32281" marT="0" marB="0" anchor="ctr">
                    <a:solidFill>
                      <a:srgbClr val="006600"/>
                    </a:solidFill>
                  </a:tcPr>
                </a:tc>
                <a:extLst>
                  <a:ext uri="{0D108BD9-81ED-4DB2-BD59-A6C34878D82A}">
                    <a16:rowId xmlns:a16="http://schemas.microsoft.com/office/drawing/2014/main" val="493854677"/>
                  </a:ext>
                </a:extLst>
              </a:tr>
              <a:tr h="893464">
                <a:tc>
                  <a:txBody>
                    <a:bodyPr/>
                    <a:lstStyle/>
                    <a:p>
                      <a:pPr marL="0" marR="0">
                        <a:lnSpc>
                          <a:spcPct val="107000"/>
                        </a:lnSpc>
                        <a:spcBef>
                          <a:spcPts val="0"/>
                        </a:spcBef>
                        <a:spcAft>
                          <a:spcPts val="0"/>
                        </a:spcAft>
                      </a:pPr>
                      <a:r>
                        <a:rPr lang="en-US" sz="1000" dirty="0">
                          <a:effectLst/>
                        </a:rPr>
                        <a:t>Johnson, Julie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281" marR="32281" marT="0" marB="0" anchor="ctr">
                    <a:solidFill>
                      <a:srgbClr val="006600"/>
                    </a:solidFill>
                  </a:tcPr>
                </a:tc>
                <a:tc>
                  <a:txBody>
                    <a:bodyPr/>
                    <a:lstStyle/>
                    <a:p>
                      <a:pPr marL="0" marR="0">
                        <a:lnSpc>
                          <a:spcPct val="107000"/>
                        </a:lnSpc>
                        <a:spcBef>
                          <a:spcPts val="0"/>
                        </a:spcBef>
                        <a:spcAft>
                          <a:spcPts val="0"/>
                        </a:spcAft>
                      </a:pPr>
                      <a:r>
                        <a:rPr lang="en-US" sz="1000">
                          <a:effectLst/>
                        </a:rPr>
                        <a:t>Washington State Department of Agriculture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2281" marR="32281" marT="0" marB="0" anchor="ctr"/>
                </a:tc>
                <a:tc>
                  <a:txBody>
                    <a:bodyPr/>
                    <a:lstStyle/>
                    <a:p>
                      <a:pPr marL="0" marR="0">
                        <a:lnSpc>
                          <a:spcPct val="107000"/>
                        </a:lnSpc>
                        <a:spcBef>
                          <a:spcPts val="0"/>
                        </a:spcBef>
                        <a:spcAft>
                          <a:spcPts val="0"/>
                        </a:spcAft>
                      </a:pPr>
                      <a:r>
                        <a:rPr lang="en-US" sz="1000">
                          <a:effectLst/>
                        </a:rPr>
                        <a:t>JJohnson@agr.wa.gov</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2281" marR="32281" marT="0" marB="0" anchor="ctr"/>
                </a:tc>
                <a:tc>
                  <a:txBody>
                    <a:bodyPr/>
                    <a:lstStyle/>
                    <a:p>
                      <a:pPr marL="0" marR="0">
                        <a:lnSpc>
                          <a:spcPct val="107000"/>
                        </a:lnSpc>
                        <a:spcBef>
                          <a:spcPts val="0"/>
                        </a:spcBef>
                        <a:spcAft>
                          <a:spcPts val="0"/>
                        </a:spcAft>
                      </a:pPr>
                      <a:r>
                        <a:rPr lang="en-US" sz="1000">
                          <a:effectLst/>
                        </a:rPr>
                        <a:t>Exporting Agricultural Products, Referrals, Company Recruitment &amp; Outreach, Market Access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2281" marR="32281" marT="0" marB="0" anchor="ctr"/>
                </a:tc>
                <a:tc>
                  <a:txBody>
                    <a:bodyPr/>
                    <a:lstStyle/>
                    <a:p>
                      <a:pPr marL="0" marR="0">
                        <a:lnSpc>
                          <a:spcPct val="107000"/>
                        </a:lnSpc>
                        <a:spcBef>
                          <a:spcPts val="0"/>
                        </a:spcBef>
                        <a:spcAft>
                          <a:spcPts val="0"/>
                        </a:spcAft>
                      </a:pPr>
                      <a:r>
                        <a:rPr lang="en-US" sz="1000" dirty="0">
                          <a:effectLst/>
                        </a:rPr>
                        <a:t>New-to-Business (NTB) – Yes</a:t>
                      </a:r>
                    </a:p>
                    <a:p>
                      <a:pPr marL="0" marR="0">
                        <a:lnSpc>
                          <a:spcPct val="107000"/>
                        </a:lnSpc>
                        <a:spcBef>
                          <a:spcPts val="0"/>
                        </a:spcBef>
                        <a:spcAft>
                          <a:spcPts val="0"/>
                        </a:spcAft>
                      </a:pPr>
                      <a:r>
                        <a:rPr lang="en-US" sz="1000" dirty="0">
                          <a:effectLst/>
                        </a:rPr>
                        <a:t>New-to-Export (NTE) – Yes</a:t>
                      </a:r>
                    </a:p>
                    <a:p>
                      <a:pPr marL="0" marR="0">
                        <a:lnSpc>
                          <a:spcPct val="107000"/>
                        </a:lnSpc>
                        <a:spcBef>
                          <a:spcPts val="0"/>
                        </a:spcBef>
                        <a:spcAft>
                          <a:spcPts val="0"/>
                        </a:spcAft>
                      </a:pPr>
                      <a:r>
                        <a:rPr lang="en-US" sz="1000" dirty="0">
                          <a:effectLst/>
                        </a:rPr>
                        <a:t>New-to-Market (NTM) – Yes</a:t>
                      </a:r>
                    </a:p>
                    <a:p>
                      <a:pPr marL="0" marR="0">
                        <a:lnSpc>
                          <a:spcPct val="107000"/>
                        </a:lnSpc>
                        <a:spcBef>
                          <a:spcPts val="0"/>
                        </a:spcBef>
                        <a:spcAft>
                          <a:spcPts val="0"/>
                        </a:spcAft>
                      </a:pPr>
                      <a:r>
                        <a:rPr lang="en-US" sz="1000" dirty="0">
                          <a:effectLst/>
                        </a:rPr>
                        <a:t>Increase-to-Market (ITM) – Yes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281" marR="32281" marT="0" marB="0" anchor="ctr"/>
                </a:tc>
                <a:extLst>
                  <a:ext uri="{0D108BD9-81ED-4DB2-BD59-A6C34878D82A}">
                    <a16:rowId xmlns:a16="http://schemas.microsoft.com/office/drawing/2014/main" val="2842309511"/>
                  </a:ext>
                </a:extLst>
              </a:tr>
              <a:tr h="893464">
                <a:tc>
                  <a:txBody>
                    <a:bodyPr/>
                    <a:lstStyle/>
                    <a:p>
                      <a:pPr marL="0" marR="0">
                        <a:lnSpc>
                          <a:spcPct val="107000"/>
                        </a:lnSpc>
                        <a:spcBef>
                          <a:spcPts val="0"/>
                        </a:spcBef>
                        <a:spcAft>
                          <a:spcPts val="0"/>
                        </a:spcAft>
                      </a:pPr>
                      <a:r>
                        <a:rPr lang="en-US" sz="1000">
                          <a:effectLst/>
                        </a:rPr>
                        <a:t>Martinez, Abby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2281" marR="32281" marT="0" marB="0" anchor="ctr">
                    <a:solidFill>
                      <a:srgbClr val="006600"/>
                    </a:solidFill>
                  </a:tcPr>
                </a:tc>
                <a:tc>
                  <a:txBody>
                    <a:bodyPr/>
                    <a:lstStyle/>
                    <a:p>
                      <a:pPr marL="0" marR="0">
                        <a:lnSpc>
                          <a:spcPct val="107000"/>
                        </a:lnSpc>
                        <a:spcBef>
                          <a:spcPts val="0"/>
                        </a:spcBef>
                        <a:spcAft>
                          <a:spcPts val="0"/>
                        </a:spcAft>
                      </a:pPr>
                      <a:r>
                        <a:rPr lang="en-US" sz="1000">
                          <a:effectLst/>
                        </a:rPr>
                        <a:t>Export-Import Bank of the United States (EXIM Bank) – Seattle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2281" marR="32281" marT="0" marB="0" anchor="ctr"/>
                </a:tc>
                <a:tc>
                  <a:txBody>
                    <a:bodyPr/>
                    <a:lstStyle/>
                    <a:p>
                      <a:pPr marL="0" marR="0">
                        <a:lnSpc>
                          <a:spcPct val="107000"/>
                        </a:lnSpc>
                        <a:spcBef>
                          <a:spcPts val="0"/>
                        </a:spcBef>
                        <a:spcAft>
                          <a:spcPts val="0"/>
                        </a:spcAft>
                      </a:pPr>
                      <a:r>
                        <a:rPr lang="en-US" sz="1000">
                          <a:effectLst/>
                        </a:rPr>
                        <a:t>Abby.Martinez@exim.gov</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2281" marR="32281" marT="0" marB="0" anchor="ctr"/>
                </a:tc>
                <a:tc>
                  <a:txBody>
                    <a:bodyPr/>
                    <a:lstStyle/>
                    <a:p>
                      <a:pPr marL="0" marR="0">
                        <a:lnSpc>
                          <a:spcPct val="107000"/>
                        </a:lnSpc>
                        <a:spcBef>
                          <a:spcPts val="0"/>
                        </a:spcBef>
                        <a:spcAft>
                          <a:spcPts val="0"/>
                        </a:spcAft>
                      </a:pPr>
                      <a:r>
                        <a:rPr lang="en-US" sz="1000">
                          <a:effectLst/>
                        </a:rPr>
                        <a:t>Export Credit Insurance, Export Loan Programs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2281" marR="32281" marT="0" marB="0" anchor="ctr"/>
                </a:tc>
                <a:tc>
                  <a:txBody>
                    <a:bodyPr/>
                    <a:lstStyle/>
                    <a:p>
                      <a:pPr marL="0" marR="0">
                        <a:lnSpc>
                          <a:spcPct val="107000"/>
                        </a:lnSpc>
                        <a:spcBef>
                          <a:spcPts val="0"/>
                        </a:spcBef>
                        <a:spcAft>
                          <a:spcPts val="0"/>
                        </a:spcAft>
                      </a:pPr>
                      <a:r>
                        <a:rPr lang="en-US" sz="1000">
                          <a:effectLst/>
                        </a:rPr>
                        <a:t>New-to-Business (NTB) – </a:t>
                      </a:r>
                    </a:p>
                    <a:p>
                      <a:pPr marL="0" marR="0">
                        <a:lnSpc>
                          <a:spcPct val="107000"/>
                        </a:lnSpc>
                        <a:spcBef>
                          <a:spcPts val="0"/>
                        </a:spcBef>
                        <a:spcAft>
                          <a:spcPts val="0"/>
                        </a:spcAft>
                      </a:pPr>
                      <a:r>
                        <a:rPr lang="en-US" sz="1000">
                          <a:effectLst/>
                        </a:rPr>
                        <a:t>New-to-Export (NTE) – Yes</a:t>
                      </a:r>
                    </a:p>
                    <a:p>
                      <a:pPr marL="0" marR="0">
                        <a:lnSpc>
                          <a:spcPct val="107000"/>
                        </a:lnSpc>
                        <a:spcBef>
                          <a:spcPts val="0"/>
                        </a:spcBef>
                        <a:spcAft>
                          <a:spcPts val="0"/>
                        </a:spcAft>
                      </a:pPr>
                      <a:r>
                        <a:rPr lang="en-US" sz="1000">
                          <a:effectLst/>
                        </a:rPr>
                        <a:t>New-to-Market (NTM) – Yes</a:t>
                      </a:r>
                    </a:p>
                    <a:p>
                      <a:pPr marL="0" marR="0">
                        <a:lnSpc>
                          <a:spcPct val="107000"/>
                        </a:lnSpc>
                        <a:spcBef>
                          <a:spcPts val="0"/>
                        </a:spcBef>
                        <a:spcAft>
                          <a:spcPts val="0"/>
                        </a:spcAft>
                      </a:pPr>
                      <a:r>
                        <a:rPr lang="en-US" sz="1000">
                          <a:effectLst/>
                        </a:rPr>
                        <a:t>Increase-to-Market (ITM) – Yes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2281" marR="32281" marT="0" marB="0" anchor="ctr"/>
                </a:tc>
                <a:extLst>
                  <a:ext uri="{0D108BD9-81ED-4DB2-BD59-A6C34878D82A}">
                    <a16:rowId xmlns:a16="http://schemas.microsoft.com/office/drawing/2014/main" val="1076002553"/>
                  </a:ext>
                </a:extLst>
              </a:tr>
              <a:tr h="893464">
                <a:tc>
                  <a:txBody>
                    <a:bodyPr/>
                    <a:lstStyle/>
                    <a:p>
                      <a:pPr marL="0" marR="0">
                        <a:lnSpc>
                          <a:spcPct val="107000"/>
                        </a:lnSpc>
                        <a:spcBef>
                          <a:spcPts val="0"/>
                        </a:spcBef>
                        <a:spcAft>
                          <a:spcPts val="0"/>
                        </a:spcAft>
                      </a:pPr>
                      <a:r>
                        <a:rPr lang="en-US" sz="1000">
                          <a:effectLst/>
                        </a:rPr>
                        <a:t>Mooney, Diane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2281" marR="32281" marT="0" marB="0" anchor="ctr">
                    <a:solidFill>
                      <a:srgbClr val="006600"/>
                    </a:solidFill>
                  </a:tcPr>
                </a:tc>
                <a:tc>
                  <a:txBody>
                    <a:bodyPr/>
                    <a:lstStyle/>
                    <a:p>
                      <a:pPr marL="0" marR="0">
                        <a:lnSpc>
                          <a:spcPct val="107000"/>
                        </a:lnSpc>
                        <a:spcBef>
                          <a:spcPts val="0"/>
                        </a:spcBef>
                        <a:spcAft>
                          <a:spcPts val="0"/>
                        </a:spcAft>
                      </a:pPr>
                      <a:r>
                        <a:rPr lang="en-US" sz="1000">
                          <a:effectLst/>
                        </a:rPr>
                        <a:t>U.S. Commercial Service – Seattle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2281" marR="32281" marT="0" marB="0" anchor="ctr"/>
                </a:tc>
                <a:tc>
                  <a:txBody>
                    <a:bodyPr/>
                    <a:lstStyle/>
                    <a:p>
                      <a:pPr marL="0" marR="0">
                        <a:lnSpc>
                          <a:spcPct val="107000"/>
                        </a:lnSpc>
                        <a:spcBef>
                          <a:spcPts val="0"/>
                        </a:spcBef>
                        <a:spcAft>
                          <a:spcPts val="0"/>
                        </a:spcAft>
                      </a:pPr>
                      <a:r>
                        <a:rPr lang="en-US" sz="1000">
                          <a:effectLst/>
                        </a:rPr>
                        <a:t>Diane.Mooney@trade.gov</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2281" marR="32281" marT="0" marB="0" anchor="ctr"/>
                </a:tc>
                <a:tc>
                  <a:txBody>
                    <a:bodyPr/>
                    <a:lstStyle/>
                    <a:p>
                      <a:pPr marL="0" marR="0">
                        <a:lnSpc>
                          <a:spcPct val="107000"/>
                        </a:lnSpc>
                        <a:spcBef>
                          <a:spcPts val="0"/>
                        </a:spcBef>
                        <a:spcAft>
                          <a:spcPts val="0"/>
                        </a:spcAft>
                      </a:pPr>
                      <a:r>
                        <a:rPr lang="en-US" sz="1000">
                          <a:effectLst/>
                        </a:rPr>
                        <a:t>Foreign Company Vetting, Distributor Searches, Trade Shows, Missions, Embassy Staff</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2281" marR="32281" marT="0" marB="0" anchor="ctr"/>
                </a:tc>
                <a:tc>
                  <a:txBody>
                    <a:bodyPr/>
                    <a:lstStyle/>
                    <a:p>
                      <a:pPr marL="0" marR="0">
                        <a:lnSpc>
                          <a:spcPct val="107000"/>
                        </a:lnSpc>
                        <a:spcBef>
                          <a:spcPts val="0"/>
                        </a:spcBef>
                        <a:spcAft>
                          <a:spcPts val="0"/>
                        </a:spcAft>
                      </a:pPr>
                      <a:r>
                        <a:rPr lang="en-US" sz="1000">
                          <a:effectLst/>
                        </a:rPr>
                        <a:t>New-to-Business (NTB) – No</a:t>
                      </a:r>
                    </a:p>
                    <a:p>
                      <a:pPr marL="0" marR="0">
                        <a:lnSpc>
                          <a:spcPct val="107000"/>
                        </a:lnSpc>
                        <a:spcBef>
                          <a:spcPts val="0"/>
                        </a:spcBef>
                        <a:spcAft>
                          <a:spcPts val="0"/>
                        </a:spcAft>
                      </a:pPr>
                      <a:r>
                        <a:rPr lang="en-US" sz="1000">
                          <a:effectLst/>
                        </a:rPr>
                        <a:t>New-to-Export (NTE) – Yes</a:t>
                      </a:r>
                    </a:p>
                    <a:p>
                      <a:pPr marL="0" marR="0">
                        <a:lnSpc>
                          <a:spcPct val="107000"/>
                        </a:lnSpc>
                        <a:spcBef>
                          <a:spcPts val="0"/>
                        </a:spcBef>
                        <a:spcAft>
                          <a:spcPts val="0"/>
                        </a:spcAft>
                      </a:pPr>
                      <a:r>
                        <a:rPr lang="en-US" sz="1000">
                          <a:effectLst/>
                        </a:rPr>
                        <a:t>New-to-Market (NTM) – Yes</a:t>
                      </a:r>
                    </a:p>
                    <a:p>
                      <a:pPr marL="0" marR="0">
                        <a:lnSpc>
                          <a:spcPct val="107000"/>
                        </a:lnSpc>
                        <a:spcBef>
                          <a:spcPts val="0"/>
                        </a:spcBef>
                        <a:spcAft>
                          <a:spcPts val="0"/>
                        </a:spcAft>
                      </a:pPr>
                      <a:r>
                        <a:rPr lang="en-US" sz="1000">
                          <a:effectLst/>
                        </a:rPr>
                        <a:t>Increase-to-Market (ITM) – Yes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2281" marR="32281" marT="0" marB="0" anchor="ctr"/>
                </a:tc>
                <a:extLst>
                  <a:ext uri="{0D108BD9-81ED-4DB2-BD59-A6C34878D82A}">
                    <a16:rowId xmlns:a16="http://schemas.microsoft.com/office/drawing/2014/main" val="3415919021"/>
                  </a:ext>
                </a:extLst>
              </a:tr>
              <a:tr h="1118076">
                <a:tc>
                  <a:txBody>
                    <a:bodyPr/>
                    <a:lstStyle/>
                    <a:p>
                      <a:pPr marL="0" marR="0">
                        <a:lnSpc>
                          <a:spcPct val="107000"/>
                        </a:lnSpc>
                        <a:spcBef>
                          <a:spcPts val="0"/>
                        </a:spcBef>
                        <a:spcAft>
                          <a:spcPts val="0"/>
                        </a:spcAft>
                      </a:pPr>
                      <a:r>
                        <a:rPr lang="en-US" sz="1000">
                          <a:effectLst/>
                        </a:rPr>
                        <a:t>Newton, Jim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2281" marR="32281" marT="0" marB="0" anchor="ctr">
                    <a:solidFill>
                      <a:srgbClr val="006600"/>
                    </a:solidFill>
                  </a:tcPr>
                </a:tc>
                <a:tc>
                  <a:txBody>
                    <a:bodyPr/>
                    <a:lstStyle/>
                    <a:p>
                      <a:pPr marL="0" marR="0">
                        <a:lnSpc>
                          <a:spcPct val="107000"/>
                        </a:lnSpc>
                        <a:spcBef>
                          <a:spcPts val="0"/>
                        </a:spcBef>
                        <a:spcAft>
                          <a:spcPts val="0"/>
                        </a:spcAft>
                      </a:pPr>
                      <a:r>
                        <a:rPr lang="en-US" sz="1000">
                          <a:effectLst/>
                        </a:rPr>
                        <a:t>SBA Office of International Trade – Portland (Vancouver &amp; SW Washington)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2281" marR="32281" marT="0" marB="0" anchor="ctr"/>
                </a:tc>
                <a:tc>
                  <a:txBody>
                    <a:bodyPr/>
                    <a:lstStyle/>
                    <a:p>
                      <a:pPr marL="0" marR="0">
                        <a:lnSpc>
                          <a:spcPct val="107000"/>
                        </a:lnSpc>
                        <a:spcBef>
                          <a:spcPts val="0"/>
                        </a:spcBef>
                        <a:spcAft>
                          <a:spcPts val="0"/>
                        </a:spcAft>
                      </a:pPr>
                      <a:r>
                        <a:rPr lang="en-US" sz="1000">
                          <a:effectLst/>
                        </a:rPr>
                        <a:t>James.Newton@sba.gov</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2281" marR="32281" marT="0" marB="0" anchor="ctr"/>
                </a:tc>
                <a:tc>
                  <a:txBody>
                    <a:bodyPr/>
                    <a:lstStyle/>
                    <a:p>
                      <a:pPr marL="0" marR="0">
                        <a:lnSpc>
                          <a:spcPct val="107000"/>
                        </a:lnSpc>
                        <a:spcBef>
                          <a:spcPts val="0"/>
                        </a:spcBef>
                        <a:spcAft>
                          <a:spcPts val="0"/>
                        </a:spcAft>
                      </a:pPr>
                      <a:r>
                        <a:rPr lang="en-US" sz="1000">
                          <a:effectLst/>
                        </a:rPr>
                        <a:t>International Trade Financing, SBA Lending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2281" marR="32281" marT="0" marB="0" anchor="ctr"/>
                </a:tc>
                <a:tc>
                  <a:txBody>
                    <a:bodyPr/>
                    <a:lstStyle/>
                    <a:p>
                      <a:pPr marL="0" marR="0">
                        <a:lnSpc>
                          <a:spcPct val="107000"/>
                        </a:lnSpc>
                        <a:spcBef>
                          <a:spcPts val="0"/>
                        </a:spcBef>
                        <a:spcAft>
                          <a:spcPts val="0"/>
                        </a:spcAft>
                      </a:pPr>
                      <a:r>
                        <a:rPr lang="en-US" sz="1000">
                          <a:effectLst/>
                        </a:rPr>
                        <a:t>New-to-Business (NTB) – Yes *</a:t>
                      </a:r>
                    </a:p>
                    <a:p>
                      <a:pPr marL="0" marR="0">
                        <a:lnSpc>
                          <a:spcPct val="107000"/>
                        </a:lnSpc>
                        <a:spcBef>
                          <a:spcPts val="0"/>
                        </a:spcBef>
                        <a:spcAft>
                          <a:spcPts val="0"/>
                        </a:spcAft>
                      </a:pPr>
                      <a:r>
                        <a:rPr lang="en-US" sz="1000">
                          <a:effectLst/>
                        </a:rPr>
                        <a:t>New-to-Export (NTE) – Yes</a:t>
                      </a:r>
                    </a:p>
                    <a:p>
                      <a:pPr marL="0" marR="0">
                        <a:lnSpc>
                          <a:spcPct val="107000"/>
                        </a:lnSpc>
                        <a:spcBef>
                          <a:spcPts val="0"/>
                        </a:spcBef>
                        <a:spcAft>
                          <a:spcPts val="0"/>
                        </a:spcAft>
                      </a:pPr>
                      <a:r>
                        <a:rPr lang="en-US" sz="1000">
                          <a:effectLst/>
                        </a:rPr>
                        <a:t>New-to-Market (NTM) – Yes</a:t>
                      </a:r>
                    </a:p>
                    <a:p>
                      <a:pPr marL="0" marR="0">
                        <a:lnSpc>
                          <a:spcPct val="107000"/>
                        </a:lnSpc>
                        <a:spcBef>
                          <a:spcPts val="0"/>
                        </a:spcBef>
                        <a:spcAft>
                          <a:spcPts val="0"/>
                        </a:spcAft>
                      </a:pPr>
                      <a:r>
                        <a:rPr lang="en-US" sz="1000">
                          <a:effectLst/>
                        </a:rPr>
                        <a:t>Increase-to-Market (ITM) – Yes</a:t>
                      </a:r>
                    </a:p>
                    <a:p>
                      <a:pPr marL="0" marR="0">
                        <a:lnSpc>
                          <a:spcPct val="107000"/>
                        </a:lnSpc>
                        <a:spcBef>
                          <a:spcPts val="0"/>
                        </a:spcBef>
                        <a:spcAft>
                          <a:spcPts val="0"/>
                        </a:spcAft>
                      </a:pPr>
                      <a:r>
                        <a:rPr lang="en-US" sz="1000">
                          <a:effectLst/>
                        </a:rPr>
                        <a:t>* Loans on Case-by-Case Basis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2281" marR="32281" marT="0" marB="0" anchor="ctr"/>
                </a:tc>
                <a:extLst>
                  <a:ext uri="{0D108BD9-81ED-4DB2-BD59-A6C34878D82A}">
                    <a16:rowId xmlns:a16="http://schemas.microsoft.com/office/drawing/2014/main" val="230916160"/>
                  </a:ext>
                </a:extLst>
              </a:tr>
              <a:tr h="1454994">
                <a:tc>
                  <a:txBody>
                    <a:bodyPr/>
                    <a:lstStyle/>
                    <a:p>
                      <a:pPr marL="0" marR="0">
                        <a:lnSpc>
                          <a:spcPct val="107000"/>
                        </a:lnSpc>
                        <a:spcBef>
                          <a:spcPts val="0"/>
                        </a:spcBef>
                        <a:spcAft>
                          <a:spcPts val="0"/>
                        </a:spcAft>
                      </a:pPr>
                      <a:r>
                        <a:rPr lang="en-US" sz="1000">
                          <a:effectLst/>
                        </a:rPr>
                        <a:t>Peterson, Allan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2281" marR="32281" marT="0" marB="0" anchor="ctr">
                    <a:solidFill>
                      <a:srgbClr val="006600"/>
                    </a:solidFill>
                  </a:tcPr>
                </a:tc>
                <a:tc>
                  <a:txBody>
                    <a:bodyPr/>
                    <a:lstStyle/>
                    <a:p>
                      <a:pPr marL="0" marR="0">
                        <a:lnSpc>
                          <a:spcPct val="107000"/>
                        </a:lnSpc>
                        <a:spcBef>
                          <a:spcPts val="0"/>
                        </a:spcBef>
                        <a:spcAft>
                          <a:spcPts val="0"/>
                        </a:spcAft>
                      </a:pPr>
                      <a:r>
                        <a:rPr lang="en-US" sz="1000">
                          <a:effectLst/>
                        </a:rPr>
                        <a:t>Washington Small Business Development Center – Eastern Washington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2281" marR="32281" marT="0" marB="0" anchor="ctr"/>
                </a:tc>
                <a:tc>
                  <a:txBody>
                    <a:bodyPr/>
                    <a:lstStyle/>
                    <a:p>
                      <a:pPr marL="0" marR="0">
                        <a:lnSpc>
                          <a:spcPct val="107000"/>
                        </a:lnSpc>
                        <a:spcBef>
                          <a:spcPts val="0"/>
                        </a:spcBef>
                        <a:spcAft>
                          <a:spcPts val="0"/>
                        </a:spcAft>
                      </a:pPr>
                      <a:r>
                        <a:rPr lang="en-US" sz="1000">
                          <a:effectLst/>
                        </a:rPr>
                        <a:t>Allan.Peterson@wsbdc.org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2281" marR="32281" marT="0" marB="0" anchor="ctr"/>
                </a:tc>
                <a:tc>
                  <a:txBody>
                    <a:bodyPr/>
                    <a:lstStyle/>
                    <a:p>
                      <a:pPr marL="0" marR="0">
                        <a:lnSpc>
                          <a:spcPct val="107000"/>
                        </a:lnSpc>
                        <a:spcBef>
                          <a:spcPts val="0"/>
                        </a:spcBef>
                        <a:spcAft>
                          <a:spcPts val="0"/>
                        </a:spcAft>
                      </a:pPr>
                      <a:r>
                        <a:rPr lang="en-US" sz="1000">
                          <a:effectLst/>
                        </a:rPr>
                        <a:t>Export Planning and Technical Business Advising, Free International Market Research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2281" marR="32281" marT="0" marB="0" anchor="ctr"/>
                </a:tc>
                <a:tc>
                  <a:txBody>
                    <a:bodyPr/>
                    <a:lstStyle/>
                    <a:p>
                      <a:pPr marL="0" marR="0">
                        <a:lnSpc>
                          <a:spcPct val="107000"/>
                        </a:lnSpc>
                        <a:spcBef>
                          <a:spcPts val="0"/>
                        </a:spcBef>
                        <a:spcAft>
                          <a:spcPts val="0"/>
                        </a:spcAft>
                      </a:pPr>
                      <a:r>
                        <a:rPr lang="en-US" sz="1000">
                          <a:effectLst/>
                        </a:rPr>
                        <a:t>New-to-Business (NTB) – Yes *</a:t>
                      </a:r>
                    </a:p>
                    <a:p>
                      <a:pPr marL="0" marR="0">
                        <a:lnSpc>
                          <a:spcPct val="107000"/>
                        </a:lnSpc>
                        <a:spcBef>
                          <a:spcPts val="0"/>
                        </a:spcBef>
                        <a:spcAft>
                          <a:spcPts val="0"/>
                        </a:spcAft>
                      </a:pPr>
                      <a:r>
                        <a:rPr lang="en-US" sz="1000">
                          <a:effectLst/>
                        </a:rPr>
                        <a:t>New-to-Export (NTE) – Yes</a:t>
                      </a:r>
                    </a:p>
                    <a:p>
                      <a:pPr marL="0" marR="0">
                        <a:lnSpc>
                          <a:spcPct val="107000"/>
                        </a:lnSpc>
                        <a:spcBef>
                          <a:spcPts val="0"/>
                        </a:spcBef>
                        <a:spcAft>
                          <a:spcPts val="0"/>
                        </a:spcAft>
                      </a:pPr>
                      <a:r>
                        <a:rPr lang="en-US" sz="1000">
                          <a:effectLst/>
                        </a:rPr>
                        <a:t>New-to-Market (NTM) – Yes</a:t>
                      </a:r>
                    </a:p>
                    <a:p>
                      <a:pPr marL="0" marR="0">
                        <a:lnSpc>
                          <a:spcPct val="107000"/>
                        </a:lnSpc>
                        <a:spcBef>
                          <a:spcPts val="0"/>
                        </a:spcBef>
                        <a:spcAft>
                          <a:spcPts val="0"/>
                        </a:spcAft>
                      </a:pPr>
                      <a:r>
                        <a:rPr lang="en-US" sz="1000">
                          <a:effectLst/>
                        </a:rPr>
                        <a:t>Increase-to-Market (ITM) – Yes</a:t>
                      </a:r>
                    </a:p>
                    <a:p>
                      <a:pPr marL="0" marR="0">
                        <a:lnSpc>
                          <a:spcPct val="107000"/>
                        </a:lnSpc>
                        <a:spcBef>
                          <a:spcPts val="0"/>
                        </a:spcBef>
                        <a:spcAft>
                          <a:spcPts val="0"/>
                        </a:spcAft>
                      </a:pPr>
                      <a:r>
                        <a:rPr lang="en-US" sz="1000">
                          <a:effectLst/>
                        </a:rPr>
                        <a:t>* NTB: Please use Business Question Contact Form at https://wsbdc.org/contact-us/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2281" marR="32281" marT="0" marB="0" anchor="ctr"/>
                </a:tc>
                <a:extLst>
                  <a:ext uri="{0D108BD9-81ED-4DB2-BD59-A6C34878D82A}">
                    <a16:rowId xmlns:a16="http://schemas.microsoft.com/office/drawing/2014/main" val="3697060217"/>
                  </a:ext>
                </a:extLst>
              </a:tr>
              <a:tr h="893464">
                <a:tc>
                  <a:txBody>
                    <a:bodyPr/>
                    <a:lstStyle/>
                    <a:p>
                      <a:pPr marL="0" marR="0">
                        <a:lnSpc>
                          <a:spcPct val="107000"/>
                        </a:lnSpc>
                        <a:spcBef>
                          <a:spcPts val="0"/>
                        </a:spcBef>
                        <a:spcAft>
                          <a:spcPts val="0"/>
                        </a:spcAft>
                      </a:pPr>
                      <a:r>
                        <a:rPr lang="en-US" sz="1000" dirty="0">
                          <a:effectLst/>
                        </a:rPr>
                        <a:t>White, Lisa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281" marR="32281" marT="0" marB="0" anchor="ctr">
                    <a:solidFill>
                      <a:srgbClr val="006600"/>
                    </a:solidFill>
                  </a:tcPr>
                </a:tc>
                <a:tc>
                  <a:txBody>
                    <a:bodyPr/>
                    <a:lstStyle/>
                    <a:p>
                      <a:pPr marL="0" marR="0">
                        <a:lnSpc>
                          <a:spcPct val="107000"/>
                        </a:lnSpc>
                        <a:spcBef>
                          <a:spcPts val="0"/>
                        </a:spcBef>
                        <a:spcAft>
                          <a:spcPts val="0"/>
                        </a:spcAft>
                      </a:pPr>
                      <a:r>
                        <a:rPr lang="en-US" sz="1000">
                          <a:effectLst/>
                        </a:rPr>
                        <a:t>U.S. Commercial Service – Seattle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2281" marR="32281" marT="0" marB="0" anchor="ctr"/>
                </a:tc>
                <a:tc>
                  <a:txBody>
                    <a:bodyPr/>
                    <a:lstStyle/>
                    <a:p>
                      <a:pPr marL="0" marR="0">
                        <a:lnSpc>
                          <a:spcPct val="107000"/>
                        </a:lnSpc>
                        <a:spcBef>
                          <a:spcPts val="0"/>
                        </a:spcBef>
                        <a:spcAft>
                          <a:spcPts val="0"/>
                        </a:spcAft>
                      </a:pPr>
                      <a:r>
                        <a:rPr lang="en-US" sz="1000">
                          <a:effectLst/>
                        </a:rPr>
                        <a:t>Lisa.White@trade.gov</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2281" marR="32281" marT="0" marB="0" anchor="ctr"/>
                </a:tc>
                <a:tc>
                  <a:txBody>
                    <a:bodyPr/>
                    <a:lstStyle/>
                    <a:p>
                      <a:pPr marL="0" marR="0">
                        <a:lnSpc>
                          <a:spcPct val="107000"/>
                        </a:lnSpc>
                        <a:spcBef>
                          <a:spcPts val="0"/>
                        </a:spcBef>
                        <a:spcAft>
                          <a:spcPts val="0"/>
                        </a:spcAft>
                      </a:pPr>
                      <a:r>
                        <a:rPr lang="en-US" sz="1000">
                          <a:effectLst/>
                        </a:rPr>
                        <a:t>Foreign Company Vetting, Distributor Searches, Trade Shows, Missions, Embassy Staff</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2281" marR="32281" marT="0" marB="0" anchor="ctr"/>
                </a:tc>
                <a:tc>
                  <a:txBody>
                    <a:bodyPr/>
                    <a:lstStyle/>
                    <a:p>
                      <a:pPr marL="0" marR="0">
                        <a:lnSpc>
                          <a:spcPct val="107000"/>
                        </a:lnSpc>
                        <a:spcBef>
                          <a:spcPts val="0"/>
                        </a:spcBef>
                        <a:spcAft>
                          <a:spcPts val="0"/>
                        </a:spcAft>
                      </a:pPr>
                      <a:r>
                        <a:rPr lang="en-US" sz="1000" dirty="0">
                          <a:effectLst/>
                        </a:rPr>
                        <a:t>New-to-Business (NTB) – No</a:t>
                      </a:r>
                    </a:p>
                    <a:p>
                      <a:pPr marL="0" marR="0">
                        <a:lnSpc>
                          <a:spcPct val="107000"/>
                        </a:lnSpc>
                        <a:spcBef>
                          <a:spcPts val="0"/>
                        </a:spcBef>
                        <a:spcAft>
                          <a:spcPts val="0"/>
                        </a:spcAft>
                      </a:pPr>
                      <a:r>
                        <a:rPr lang="en-US" sz="1000" dirty="0">
                          <a:effectLst/>
                        </a:rPr>
                        <a:t>New-to-Export (NTE) – Yes</a:t>
                      </a:r>
                    </a:p>
                    <a:p>
                      <a:pPr marL="0" marR="0">
                        <a:lnSpc>
                          <a:spcPct val="107000"/>
                        </a:lnSpc>
                        <a:spcBef>
                          <a:spcPts val="0"/>
                        </a:spcBef>
                        <a:spcAft>
                          <a:spcPts val="0"/>
                        </a:spcAft>
                      </a:pPr>
                      <a:r>
                        <a:rPr lang="en-US" sz="1000" dirty="0">
                          <a:effectLst/>
                        </a:rPr>
                        <a:t>New-to-Market (NTM) – Yes</a:t>
                      </a:r>
                    </a:p>
                    <a:p>
                      <a:pPr marL="0" marR="0">
                        <a:lnSpc>
                          <a:spcPct val="107000"/>
                        </a:lnSpc>
                        <a:spcBef>
                          <a:spcPts val="0"/>
                        </a:spcBef>
                        <a:spcAft>
                          <a:spcPts val="0"/>
                        </a:spcAft>
                      </a:pPr>
                      <a:r>
                        <a:rPr lang="en-US" sz="1000" dirty="0">
                          <a:effectLst/>
                        </a:rPr>
                        <a:t>Increase-to-Market (ITM) – Yes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281" marR="32281" marT="0" marB="0" anchor="ctr"/>
                </a:tc>
                <a:extLst>
                  <a:ext uri="{0D108BD9-81ED-4DB2-BD59-A6C34878D82A}">
                    <a16:rowId xmlns:a16="http://schemas.microsoft.com/office/drawing/2014/main" val="2320319054"/>
                  </a:ext>
                </a:extLst>
              </a:tr>
            </a:tbl>
          </a:graphicData>
        </a:graphic>
      </p:graphicFrame>
    </p:spTree>
    <p:extLst>
      <p:ext uri="{BB962C8B-B14F-4D97-AF65-F5344CB8AC3E}">
        <p14:creationId xmlns:p14="http://schemas.microsoft.com/office/powerpoint/2010/main" val="1674212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8548A-0EC0-441E-9440-5DD578F3E76D}"/>
              </a:ext>
            </a:extLst>
          </p:cNvPr>
          <p:cNvSpPr>
            <a:spLocks noGrp="1"/>
          </p:cNvSpPr>
          <p:nvPr>
            <p:ph type="ctrTitle"/>
          </p:nvPr>
        </p:nvSpPr>
        <p:spPr>
          <a:xfrm>
            <a:off x="1143000" y="228600"/>
            <a:ext cx="10058400" cy="2387600"/>
          </a:xfrm>
        </p:spPr>
        <p:txBody>
          <a:bodyPr anchor="ctr">
            <a:normAutofit fontScale="90000"/>
          </a:bodyPr>
          <a:lstStyle/>
          <a:p>
            <a:r>
              <a:rPr lang="en-US" dirty="0">
                <a:solidFill>
                  <a:srgbClr val="002E6D"/>
                </a:solidFill>
              </a:rPr>
              <a:t>U.S. Small Business Administration – SBA Office of International Trade</a:t>
            </a:r>
          </a:p>
        </p:txBody>
      </p:sp>
      <p:sp>
        <p:nvSpPr>
          <p:cNvPr id="3" name="Subtitle 2">
            <a:extLst>
              <a:ext uri="{FF2B5EF4-FFF2-40B4-BE49-F238E27FC236}">
                <a16:creationId xmlns:a16="http://schemas.microsoft.com/office/drawing/2014/main" id="{5B877AAD-2444-4FFB-AB64-6DD55D6EC5ED}"/>
              </a:ext>
            </a:extLst>
          </p:cNvPr>
          <p:cNvSpPr>
            <a:spLocks noGrp="1"/>
          </p:cNvSpPr>
          <p:nvPr>
            <p:ph type="subTitle" idx="1"/>
          </p:nvPr>
        </p:nvSpPr>
        <p:spPr>
          <a:xfrm>
            <a:off x="1371600" y="2514600"/>
            <a:ext cx="9144000" cy="457200"/>
          </a:xfrm>
        </p:spPr>
        <p:txBody>
          <a:bodyPr/>
          <a:lstStyle/>
          <a:p>
            <a:r>
              <a:rPr lang="en-US" dirty="0">
                <a:solidFill>
                  <a:srgbClr val="002E6D"/>
                </a:solidFill>
              </a:rPr>
              <a:t>Presented by: John Brislin</a:t>
            </a:r>
          </a:p>
        </p:txBody>
      </p:sp>
      <p:pic>
        <p:nvPicPr>
          <p:cNvPr id="1026" name="Picture 2" descr="sba-logo-new | WEDC">
            <a:extLst>
              <a:ext uri="{FF2B5EF4-FFF2-40B4-BE49-F238E27FC236}">
                <a16:creationId xmlns:a16="http://schemas.microsoft.com/office/drawing/2014/main" id="{0E8BE770-4546-4F55-9726-BFF3711E6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9160" y="3017520"/>
            <a:ext cx="2286000" cy="28483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9221F16-BEA9-47B2-856C-539BC47236FA}"/>
              </a:ext>
            </a:extLst>
          </p:cNvPr>
          <p:cNvSpPr txBox="1"/>
          <p:nvPr/>
        </p:nvSpPr>
        <p:spPr>
          <a:xfrm>
            <a:off x="1234440" y="6065371"/>
            <a:ext cx="1828800" cy="461665"/>
          </a:xfrm>
          <a:prstGeom prst="rect">
            <a:avLst/>
          </a:prstGeom>
          <a:noFill/>
          <a:ln w="19050">
            <a:solidFill>
              <a:srgbClr val="002E6D"/>
            </a:solidFill>
          </a:ln>
        </p:spPr>
        <p:txBody>
          <a:bodyPr wrap="square" rtlCol="0" anchor="ctr">
            <a:spAutoFit/>
          </a:bodyPr>
          <a:lstStyle/>
          <a:p>
            <a:pPr marL="285750" indent="-285750" algn="ctr">
              <a:buClr>
                <a:srgbClr val="CC0000"/>
              </a:buClr>
              <a:buFont typeface="Wingdings" panose="05000000000000000000" pitchFamily="2" charset="2"/>
              <a:buChar char="§"/>
            </a:pPr>
            <a:r>
              <a:rPr lang="en-US" sz="2400" dirty="0">
                <a:solidFill>
                  <a:srgbClr val="002E6D"/>
                </a:solidFill>
              </a:rPr>
              <a:t>Counseling</a:t>
            </a:r>
          </a:p>
        </p:txBody>
      </p:sp>
      <p:sp>
        <p:nvSpPr>
          <p:cNvPr id="6" name="TextBox 5">
            <a:extLst>
              <a:ext uri="{FF2B5EF4-FFF2-40B4-BE49-F238E27FC236}">
                <a16:creationId xmlns:a16="http://schemas.microsoft.com/office/drawing/2014/main" id="{FE78BB3B-9436-4F33-8624-3E8A2EBC2A5F}"/>
              </a:ext>
            </a:extLst>
          </p:cNvPr>
          <p:cNvSpPr txBox="1"/>
          <p:nvPr/>
        </p:nvSpPr>
        <p:spPr>
          <a:xfrm>
            <a:off x="3063240" y="6065371"/>
            <a:ext cx="1828800" cy="461665"/>
          </a:xfrm>
          <a:prstGeom prst="rect">
            <a:avLst/>
          </a:prstGeom>
          <a:noFill/>
          <a:ln w="19050">
            <a:solidFill>
              <a:srgbClr val="002E6D"/>
            </a:solidFill>
          </a:ln>
        </p:spPr>
        <p:txBody>
          <a:bodyPr wrap="square" rtlCol="0" anchor="ctr">
            <a:spAutoFit/>
          </a:bodyPr>
          <a:lstStyle/>
          <a:p>
            <a:pPr marL="285750" indent="-285750" algn="ctr">
              <a:buClr>
                <a:srgbClr val="CC0000"/>
              </a:buClr>
              <a:buFont typeface="Wingdings" panose="05000000000000000000" pitchFamily="2" charset="2"/>
              <a:buChar char="§"/>
            </a:pPr>
            <a:r>
              <a:rPr lang="en-US" sz="2400" dirty="0">
                <a:solidFill>
                  <a:srgbClr val="002E6D"/>
                </a:solidFill>
              </a:rPr>
              <a:t>Loans</a:t>
            </a:r>
          </a:p>
        </p:txBody>
      </p:sp>
      <p:sp>
        <p:nvSpPr>
          <p:cNvPr id="7" name="TextBox 6">
            <a:extLst>
              <a:ext uri="{FF2B5EF4-FFF2-40B4-BE49-F238E27FC236}">
                <a16:creationId xmlns:a16="http://schemas.microsoft.com/office/drawing/2014/main" id="{AD1F784A-D763-42CF-98FE-CB7B0B000D27}"/>
              </a:ext>
            </a:extLst>
          </p:cNvPr>
          <p:cNvSpPr txBox="1"/>
          <p:nvPr/>
        </p:nvSpPr>
        <p:spPr>
          <a:xfrm>
            <a:off x="4892040" y="6065371"/>
            <a:ext cx="1828800" cy="461665"/>
          </a:xfrm>
          <a:prstGeom prst="rect">
            <a:avLst/>
          </a:prstGeom>
          <a:noFill/>
          <a:ln w="19050">
            <a:solidFill>
              <a:srgbClr val="002E6D"/>
            </a:solidFill>
          </a:ln>
        </p:spPr>
        <p:txBody>
          <a:bodyPr wrap="square" rtlCol="0" anchor="ctr">
            <a:spAutoFit/>
          </a:bodyPr>
          <a:lstStyle/>
          <a:p>
            <a:pPr marL="285750" indent="-285750" algn="ctr">
              <a:buClr>
                <a:srgbClr val="CC0000"/>
              </a:buClr>
              <a:buFont typeface="Wingdings" panose="05000000000000000000" pitchFamily="2" charset="2"/>
              <a:buChar char="§"/>
            </a:pPr>
            <a:r>
              <a:rPr lang="en-US" sz="2400" dirty="0">
                <a:solidFill>
                  <a:srgbClr val="002E6D"/>
                </a:solidFill>
              </a:rPr>
              <a:t>Grants</a:t>
            </a:r>
          </a:p>
        </p:txBody>
      </p:sp>
      <p:sp>
        <p:nvSpPr>
          <p:cNvPr id="9" name="TextBox 8">
            <a:extLst>
              <a:ext uri="{FF2B5EF4-FFF2-40B4-BE49-F238E27FC236}">
                <a16:creationId xmlns:a16="http://schemas.microsoft.com/office/drawing/2014/main" id="{7F3732EE-6BF1-4E1A-8900-6FE93EC405AD}"/>
              </a:ext>
            </a:extLst>
          </p:cNvPr>
          <p:cNvSpPr txBox="1"/>
          <p:nvPr/>
        </p:nvSpPr>
        <p:spPr>
          <a:xfrm>
            <a:off x="6720840" y="6065371"/>
            <a:ext cx="1828800" cy="461665"/>
          </a:xfrm>
          <a:prstGeom prst="rect">
            <a:avLst/>
          </a:prstGeom>
          <a:noFill/>
          <a:ln w="19050">
            <a:solidFill>
              <a:srgbClr val="002E6D"/>
            </a:solidFill>
          </a:ln>
        </p:spPr>
        <p:txBody>
          <a:bodyPr wrap="square" rtlCol="0" anchor="ctr">
            <a:spAutoFit/>
          </a:bodyPr>
          <a:lstStyle/>
          <a:p>
            <a:pPr marL="285750" indent="-285750" algn="ctr">
              <a:buClr>
                <a:srgbClr val="CC0000"/>
              </a:buClr>
              <a:buSzPct val="100000"/>
              <a:buFont typeface="Wingdings" panose="05000000000000000000" pitchFamily="2" charset="2"/>
              <a:buChar char="§"/>
            </a:pPr>
            <a:r>
              <a:rPr lang="en-US" sz="2400" dirty="0">
                <a:solidFill>
                  <a:srgbClr val="002E6D"/>
                </a:solidFill>
              </a:rPr>
              <a:t>Referrals</a:t>
            </a:r>
          </a:p>
        </p:txBody>
      </p:sp>
      <p:sp>
        <p:nvSpPr>
          <p:cNvPr id="10" name="TextBox 9">
            <a:extLst>
              <a:ext uri="{FF2B5EF4-FFF2-40B4-BE49-F238E27FC236}">
                <a16:creationId xmlns:a16="http://schemas.microsoft.com/office/drawing/2014/main" id="{C60CF138-2272-481D-ACDA-B3E11BE32A5C}"/>
              </a:ext>
            </a:extLst>
          </p:cNvPr>
          <p:cNvSpPr txBox="1"/>
          <p:nvPr/>
        </p:nvSpPr>
        <p:spPr>
          <a:xfrm>
            <a:off x="8549640" y="6065371"/>
            <a:ext cx="1828800" cy="461665"/>
          </a:xfrm>
          <a:prstGeom prst="rect">
            <a:avLst/>
          </a:prstGeom>
          <a:noFill/>
          <a:ln w="19050">
            <a:solidFill>
              <a:srgbClr val="002E6D"/>
            </a:solidFill>
          </a:ln>
        </p:spPr>
        <p:txBody>
          <a:bodyPr wrap="square" rtlCol="0" anchor="ctr">
            <a:spAutoFit/>
          </a:bodyPr>
          <a:lstStyle/>
          <a:p>
            <a:pPr marL="285750" indent="-285750" algn="ctr">
              <a:buClr>
                <a:srgbClr val="CC0000"/>
              </a:buClr>
              <a:buSzPct val="100000"/>
              <a:buFont typeface="Wingdings" panose="05000000000000000000" pitchFamily="2" charset="2"/>
              <a:buChar char="§"/>
            </a:pPr>
            <a:r>
              <a:rPr lang="en-US" sz="2400" dirty="0">
                <a:solidFill>
                  <a:srgbClr val="002E6D"/>
                </a:solidFill>
              </a:rPr>
              <a:t>Training</a:t>
            </a:r>
          </a:p>
        </p:txBody>
      </p:sp>
    </p:spTree>
    <p:extLst>
      <p:ext uri="{BB962C8B-B14F-4D97-AF65-F5344CB8AC3E}">
        <p14:creationId xmlns:p14="http://schemas.microsoft.com/office/powerpoint/2010/main" val="4200858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ba-logo-new | WEDC">
            <a:extLst>
              <a:ext uri="{FF2B5EF4-FFF2-40B4-BE49-F238E27FC236}">
                <a16:creationId xmlns:a16="http://schemas.microsoft.com/office/drawing/2014/main" id="{2D56B8CE-7207-48FC-9915-4995F1F23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1360" y="5212080"/>
            <a:ext cx="1203631" cy="1499724"/>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5ECFCD34-709B-4DAF-8140-216B75BA58C8}"/>
              </a:ext>
            </a:extLst>
          </p:cNvPr>
          <p:cNvSpPr txBox="1">
            <a:spLocks/>
          </p:cNvSpPr>
          <p:nvPr/>
        </p:nvSpPr>
        <p:spPr>
          <a:xfrm>
            <a:off x="1371600" y="685800"/>
            <a:ext cx="9144000" cy="5486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300"/>
              </a:spcAft>
            </a:pPr>
            <a:r>
              <a:rPr lang="en-US" sz="2800" b="1" dirty="0">
                <a:solidFill>
                  <a:srgbClr val="002E6D"/>
                </a:solidFill>
                <a:latin typeface="Calibri" panose="020F0502020204030204" pitchFamily="34" charset="0"/>
                <a:cs typeface="Calibri" panose="020F0502020204030204" pitchFamily="34" charset="0"/>
              </a:rPr>
              <a:t>Are You:</a:t>
            </a:r>
          </a:p>
          <a:p>
            <a:pPr marL="342900" indent="-342900">
              <a:lnSpc>
                <a:spcPct val="100000"/>
              </a:lnSpc>
              <a:spcAft>
                <a:spcPts val="300"/>
              </a:spcAft>
              <a:buClr>
                <a:srgbClr val="CC0000"/>
              </a:buClr>
              <a:buSzPct val="120000"/>
              <a:buFont typeface="Wingdings" panose="05000000000000000000" pitchFamily="2" charset="2"/>
              <a:buChar char="§"/>
            </a:pPr>
            <a:r>
              <a:rPr lang="en-US" sz="2200" dirty="0">
                <a:solidFill>
                  <a:srgbClr val="002E6D"/>
                </a:solidFill>
                <a:latin typeface="+mn-lt"/>
              </a:rPr>
              <a:t>For-profit business and meet SBA size standards?</a:t>
            </a:r>
          </a:p>
          <a:p>
            <a:pPr marL="342900" indent="-342900">
              <a:lnSpc>
                <a:spcPct val="100000"/>
              </a:lnSpc>
              <a:spcAft>
                <a:spcPts val="300"/>
              </a:spcAft>
              <a:buClr>
                <a:srgbClr val="CC0000"/>
              </a:buClr>
              <a:buSzPct val="120000"/>
              <a:buFont typeface="Wingdings" panose="05000000000000000000" pitchFamily="2" charset="2"/>
              <a:buChar char="§"/>
            </a:pPr>
            <a:r>
              <a:rPr lang="en-US" sz="2200" dirty="0">
                <a:solidFill>
                  <a:srgbClr val="002E6D"/>
                </a:solidFill>
                <a:latin typeface="+mn-lt"/>
              </a:rPr>
              <a:t>Direct Exporter or Indirect Exporter?</a:t>
            </a:r>
          </a:p>
          <a:p>
            <a:pPr marL="342900" indent="-342900">
              <a:lnSpc>
                <a:spcPct val="100000"/>
              </a:lnSpc>
              <a:spcAft>
                <a:spcPts val="300"/>
              </a:spcAft>
              <a:buClr>
                <a:srgbClr val="CC0000"/>
              </a:buClr>
              <a:buSzPct val="120000"/>
              <a:buFont typeface="Wingdings" panose="05000000000000000000" pitchFamily="2" charset="2"/>
              <a:buChar char="§"/>
            </a:pPr>
            <a:r>
              <a:rPr lang="en-US" sz="2200" dirty="0">
                <a:solidFill>
                  <a:srgbClr val="002E6D"/>
                </a:solidFill>
                <a:latin typeface="+mn-lt"/>
              </a:rPr>
              <a:t>Do your products and/or services ship from the United States?</a:t>
            </a:r>
          </a:p>
          <a:p>
            <a:pPr marL="342900" indent="-342900">
              <a:lnSpc>
                <a:spcPct val="100000"/>
              </a:lnSpc>
              <a:spcAft>
                <a:spcPts val="300"/>
              </a:spcAft>
              <a:buClr>
                <a:srgbClr val="CC0000"/>
              </a:buClr>
              <a:buSzPct val="120000"/>
              <a:buFont typeface="Wingdings" panose="05000000000000000000" pitchFamily="2" charset="2"/>
              <a:buChar char="§"/>
            </a:pPr>
            <a:r>
              <a:rPr lang="en-US" sz="2200" dirty="0">
                <a:solidFill>
                  <a:srgbClr val="002E6D"/>
                </a:solidFill>
                <a:latin typeface="+mn-lt"/>
              </a:rPr>
              <a:t>Do you demonstrate good character, credit, management, and ability to repay?</a:t>
            </a:r>
          </a:p>
          <a:p>
            <a:pPr marL="342900" indent="-342900">
              <a:lnSpc>
                <a:spcPct val="100000"/>
              </a:lnSpc>
              <a:spcAft>
                <a:spcPts val="300"/>
              </a:spcAft>
              <a:buClr>
                <a:srgbClr val="CC0000"/>
              </a:buClr>
              <a:buSzPct val="120000"/>
              <a:buFont typeface="Wingdings" panose="05000000000000000000" pitchFamily="2" charset="2"/>
              <a:buChar char="§"/>
            </a:pPr>
            <a:r>
              <a:rPr lang="en-US" sz="2200" dirty="0">
                <a:solidFill>
                  <a:srgbClr val="002E6D"/>
                </a:solidFill>
                <a:latin typeface="+mn-lt"/>
              </a:rPr>
              <a:t>Existing business who has been in operation (even if not exporting) for at least 12 months?   </a:t>
            </a:r>
            <a:r>
              <a:rPr lang="en-US" sz="2200" dirty="0">
                <a:solidFill>
                  <a:srgbClr val="CC0000"/>
                </a:solidFill>
                <a:latin typeface="+mn-lt"/>
              </a:rPr>
              <a:t>– OR –</a:t>
            </a:r>
          </a:p>
          <a:p>
            <a:pPr marL="342900" indent="-342900">
              <a:lnSpc>
                <a:spcPct val="100000"/>
              </a:lnSpc>
              <a:spcAft>
                <a:spcPts val="300"/>
              </a:spcAft>
              <a:buClr>
                <a:srgbClr val="CC0000"/>
              </a:buClr>
              <a:buSzPct val="120000"/>
              <a:buFont typeface="Wingdings" panose="05000000000000000000" pitchFamily="2" charset="2"/>
              <a:buChar char="§"/>
            </a:pPr>
            <a:r>
              <a:rPr lang="en-US" sz="2200" dirty="0">
                <a:solidFill>
                  <a:srgbClr val="002E6D"/>
                </a:solidFill>
                <a:latin typeface="+mn-lt"/>
              </a:rPr>
              <a:t>Early-stage business with key personnel who have demonstrated export expertise and past business success? </a:t>
            </a:r>
            <a:r>
              <a:rPr lang="en-US" sz="2200" dirty="0">
                <a:solidFill>
                  <a:srgbClr val="CC0000"/>
                </a:solidFill>
                <a:latin typeface="+mn-lt"/>
              </a:rPr>
              <a:t>– AND – </a:t>
            </a:r>
          </a:p>
          <a:p>
            <a:pPr marL="342900" indent="-342900">
              <a:lnSpc>
                <a:spcPct val="100000"/>
              </a:lnSpc>
              <a:spcAft>
                <a:spcPts val="300"/>
              </a:spcAft>
              <a:buClr>
                <a:srgbClr val="CC0000"/>
              </a:buClr>
              <a:buSzPct val="120000"/>
              <a:buFont typeface="Wingdings" panose="05000000000000000000" pitchFamily="2" charset="2"/>
              <a:buChar char="§"/>
            </a:pPr>
            <a:r>
              <a:rPr lang="en-US" sz="2200" dirty="0">
                <a:solidFill>
                  <a:srgbClr val="002E6D"/>
                </a:solidFill>
                <a:latin typeface="+mn-lt"/>
              </a:rPr>
              <a:t>Do you have an export business plan with a 12-month export sales projection and supporting narrative rationale?</a:t>
            </a:r>
          </a:p>
          <a:p>
            <a:pPr algn="ctr">
              <a:lnSpc>
                <a:spcPct val="100000"/>
              </a:lnSpc>
              <a:spcAft>
                <a:spcPts val="300"/>
              </a:spcAft>
            </a:pPr>
            <a:r>
              <a:rPr lang="en-US" sz="2800" b="1" dirty="0">
                <a:solidFill>
                  <a:srgbClr val="002E6D"/>
                </a:solidFill>
                <a:latin typeface="Calibri" panose="020F0502020204030204" pitchFamily="34" charset="0"/>
                <a:cs typeface="Calibri" panose="020F0502020204030204" pitchFamily="34" charset="0"/>
              </a:rPr>
              <a:t>Are you looking for:</a:t>
            </a:r>
          </a:p>
          <a:p>
            <a:pPr marL="457200" indent="-457200">
              <a:lnSpc>
                <a:spcPct val="100000"/>
              </a:lnSpc>
              <a:spcAft>
                <a:spcPts val="300"/>
              </a:spcAft>
              <a:buClr>
                <a:srgbClr val="CC0000"/>
              </a:buClr>
              <a:buSzPct val="80000"/>
              <a:buFont typeface="Wingdings" panose="05000000000000000000" pitchFamily="2" charset="2"/>
              <a:buChar char="q"/>
            </a:pPr>
            <a:r>
              <a:rPr lang="en-US" sz="2200" dirty="0">
                <a:solidFill>
                  <a:srgbClr val="002E6D"/>
                </a:solidFill>
                <a:latin typeface="+mn-lt"/>
              </a:rPr>
              <a:t>Grants for export market development and eCommerce</a:t>
            </a:r>
          </a:p>
          <a:p>
            <a:pPr marL="457200" indent="-457200">
              <a:lnSpc>
                <a:spcPct val="100000"/>
              </a:lnSpc>
              <a:spcAft>
                <a:spcPts val="300"/>
              </a:spcAft>
              <a:buClr>
                <a:srgbClr val="CC0000"/>
              </a:buClr>
              <a:buSzPct val="80000"/>
              <a:buFont typeface="Wingdings" panose="05000000000000000000" pitchFamily="2" charset="2"/>
              <a:buChar char="q"/>
            </a:pPr>
            <a:r>
              <a:rPr lang="en-US" sz="2200" dirty="0">
                <a:solidFill>
                  <a:srgbClr val="002E6D"/>
                </a:solidFill>
                <a:latin typeface="+mn-lt"/>
              </a:rPr>
              <a:t>Loans to support your exporting activities</a:t>
            </a:r>
          </a:p>
        </p:txBody>
      </p:sp>
    </p:spTree>
    <p:extLst>
      <p:ext uri="{BB962C8B-B14F-4D97-AF65-F5344CB8AC3E}">
        <p14:creationId xmlns:p14="http://schemas.microsoft.com/office/powerpoint/2010/main" val="1717413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4777</TotalTime>
  <Words>3586</Words>
  <Application>Microsoft Office PowerPoint</Application>
  <PresentationFormat>Widescreen</PresentationFormat>
  <Paragraphs>409</Paragraphs>
  <Slides>16</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Georgia</vt:lpstr>
      <vt:lpstr>Source Sans Pro</vt:lpstr>
      <vt:lpstr>Source Sans Pro</vt:lpstr>
      <vt:lpstr>Wingdings</vt:lpstr>
      <vt:lpstr>Office Theme</vt:lpstr>
      <vt:lpstr>PowerPoint Presentation</vt:lpstr>
      <vt:lpstr>PowerPoint Presentation</vt:lpstr>
      <vt:lpstr>STEPS to Exporting Success</vt:lpstr>
      <vt:lpstr>PowerPoint Presentation</vt:lpstr>
      <vt:lpstr>Connect with WEOT at www.sba.gov/wa</vt:lpstr>
      <vt:lpstr>PowerPoint Presentation</vt:lpstr>
      <vt:lpstr>PowerPoint Presentation</vt:lpstr>
      <vt:lpstr>U.S. Small Business Administration – SBA Office of International Trade</vt:lpstr>
      <vt:lpstr>PowerPoint Presentation</vt:lpstr>
      <vt:lpstr>SBA Office of International Trade - What Do We Do?</vt:lpstr>
      <vt:lpstr>SBA Office of International Trade Support</vt:lpstr>
      <vt:lpstr>Export Express</vt:lpstr>
      <vt:lpstr>Export Working Capital Program (EWCP)</vt:lpstr>
      <vt:lpstr>PowerPoint Presentation</vt:lpstr>
      <vt:lpstr>PowerPoint Presentation</vt:lpstr>
      <vt:lpstr>SBA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Griffith, Cathryn L.</dc:creator>
  <cp:lastModifiedBy>Brislin, John F.</cp:lastModifiedBy>
  <cp:revision>13</cp:revision>
  <dcterms:created xsi:type="dcterms:W3CDTF">2021-08-19T01:08:15Z</dcterms:created>
  <dcterms:modified xsi:type="dcterms:W3CDTF">2022-06-10T18:24:51Z</dcterms:modified>
</cp:coreProperties>
</file>