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media/image30.jpg" ContentType="image/jp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3"/>
  </p:notesMasterIdLst>
  <p:handoutMasterIdLst>
    <p:handoutMasterId r:id="rId24"/>
  </p:handoutMasterIdLst>
  <p:sldIdLst>
    <p:sldId id="282" r:id="rId5"/>
    <p:sldId id="1437" r:id="rId6"/>
    <p:sldId id="1446" r:id="rId7"/>
    <p:sldId id="1438" r:id="rId8"/>
    <p:sldId id="1439" r:id="rId9"/>
    <p:sldId id="1444" r:id="rId10"/>
    <p:sldId id="272" r:id="rId11"/>
    <p:sldId id="1441" r:id="rId12"/>
    <p:sldId id="1440" r:id="rId13"/>
    <p:sldId id="1432" r:id="rId14"/>
    <p:sldId id="1447" r:id="rId15"/>
    <p:sldId id="1436" r:id="rId16"/>
    <p:sldId id="1449" r:id="rId17"/>
    <p:sldId id="1434" r:id="rId18"/>
    <p:sldId id="290" r:id="rId19"/>
    <p:sldId id="300" r:id="rId20"/>
    <p:sldId id="1448" r:id="rId21"/>
    <p:sldId id="141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ren Killian" initials="K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F80"/>
    <a:srgbClr val="168E60"/>
    <a:srgbClr val="007EB4"/>
    <a:srgbClr val="898989"/>
    <a:srgbClr val="003E7F"/>
    <a:srgbClr val="000000"/>
    <a:srgbClr val="0091C9"/>
    <a:srgbClr val="CC3538"/>
    <a:srgbClr val="F5CD00"/>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6410" autoAdjust="0"/>
  </p:normalViewPr>
  <p:slideViewPr>
    <p:cSldViewPr snapToGrid="0" snapToObjects="1">
      <p:cViewPr>
        <p:scale>
          <a:sx n="67" d="100"/>
          <a:sy n="67" d="100"/>
        </p:scale>
        <p:origin x="644" y="44"/>
      </p:cViewPr>
      <p:guideLst>
        <p:guide orient="horz" pos="2160"/>
        <p:guide pos="384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00" d="100"/>
        <a:sy n="100" d="100"/>
      </p:scale>
      <p:origin x="0" y="0"/>
    </p:cViewPr>
  </p:sorterViewPr>
  <p:notesViewPr>
    <p:cSldViewPr snapToGrid="0" snapToObjects="1">
      <p:cViewPr varScale="1">
        <p:scale>
          <a:sx n="51" d="100"/>
          <a:sy n="51" d="100"/>
        </p:scale>
        <p:origin x="1836" y="2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0115904-DD0B-48BA-9B6C-83A89C22ABDE}" type="doc">
      <dgm:prSet loTypeId="urn:microsoft.com/office/officeart/2005/8/layout/matrix1" loCatId="matrix" qsTypeId="urn:microsoft.com/office/officeart/2005/8/quickstyle/simple1" qsCatId="simple" csTypeId="urn:microsoft.com/office/officeart/2005/8/colors/accent0_3" csCatId="mainScheme" phldr="1"/>
      <dgm:spPr/>
      <dgm:t>
        <a:bodyPr/>
        <a:lstStyle/>
        <a:p>
          <a:endParaRPr lang="en-US"/>
        </a:p>
      </dgm:t>
    </dgm:pt>
    <dgm:pt modelId="{12C04218-0CB4-4AD5-AEF0-81BDF13AA575}">
      <dgm:prSet phldrT="[Text]"/>
      <dgm:spPr/>
      <dgm:t>
        <a:bodyPr/>
        <a:lstStyle/>
        <a:p>
          <a:r>
            <a:rPr lang="en-US" dirty="0"/>
            <a:t>SBA</a:t>
          </a:r>
        </a:p>
      </dgm:t>
    </dgm:pt>
    <dgm:pt modelId="{3DE5DB53-4164-44FB-B2B5-95B9B178C932}" type="parTrans" cxnId="{CC405668-219F-4E25-A312-37F946AB43E3}">
      <dgm:prSet/>
      <dgm:spPr/>
      <dgm:t>
        <a:bodyPr/>
        <a:lstStyle/>
        <a:p>
          <a:endParaRPr lang="en-US"/>
        </a:p>
      </dgm:t>
    </dgm:pt>
    <dgm:pt modelId="{4888F6AB-B7C9-4D99-A5EA-B88FE1C3582D}" type="sibTrans" cxnId="{CC405668-219F-4E25-A312-37F946AB43E3}">
      <dgm:prSet/>
      <dgm:spPr/>
      <dgm:t>
        <a:bodyPr/>
        <a:lstStyle/>
        <a:p>
          <a:endParaRPr lang="en-US"/>
        </a:p>
      </dgm:t>
    </dgm:pt>
    <dgm:pt modelId="{805080EB-7902-4E3B-863E-C5B1E5A8ABCD}">
      <dgm:prSet phldrT="[Text]"/>
      <dgm:spPr/>
      <dgm:t>
        <a:bodyPr/>
        <a:lstStyle/>
        <a:p>
          <a:r>
            <a:rPr lang="en-US" dirty="0"/>
            <a:t>Technical Assistance </a:t>
          </a:r>
        </a:p>
      </dgm:t>
    </dgm:pt>
    <dgm:pt modelId="{12975076-8E22-4BFB-A270-91DB1DF76489}" type="parTrans" cxnId="{820F3D28-9905-4CE6-A6D8-B0ADCC294034}">
      <dgm:prSet/>
      <dgm:spPr/>
      <dgm:t>
        <a:bodyPr/>
        <a:lstStyle/>
        <a:p>
          <a:endParaRPr lang="en-US"/>
        </a:p>
      </dgm:t>
    </dgm:pt>
    <dgm:pt modelId="{4DA54602-FF3E-4A5A-801E-D88FE3FB0C12}" type="sibTrans" cxnId="{820F3D28-9905-4CE6-A6D8-B0ADCC294034}">
      <dgm:prSet/>
      <dgm:spPr/>
      <dgm:t>
        <a:bodyPr/>
        <a:lstStyle/>
        <a:p>
          <a:endParaRPr lang="en-US"/>
        </a:p>
      </dgm:t>
    </dgm:pt>
    <dgm:pt modelId="{D8A7418D-28DB-4B66-9DA5-4258A8F3128E}">
      <dgm:prSet phldrT="[Text]"/>
      <dgm:spPr/>
      <dgm:t>
        <a:bodyPr/>
        <a:lstStyle/>
        <a:p>
          <a:r>
            <a:rPr lang="en-US" dirty="0"/>
            <a:t>Access to Revenue Opportunities</a:t>
          </a:r>
        </a:p>
      </dgm:t>
    </dgm:pt>
    <dgm:pt modelId="{824C7298-4FCC-443B-B722-5095D09F8A52}" type="parTrans" cxnId="{91FD6BE0-AF2D-4B8B-B78A-C52505CA0333}">
      <dgm:prSet/>
      <dgm:spPr/>
      <dgm:t>
        <a:bodyPr/>
        <a:lstStyle/>
        <a:p>
          <a:endParaRPr lang="en-US"/>
        </a:p>
      </dgm:t>
    </dgm:pt>
    <dgm:pt modelId="{5839E19E-3731-414C-A61F-799FB45C9C4D}" type="sibTrans" cxnId="{91FD6BE0-AF2D-4B8B-B78A-C52505CA0333}">
      <dgm:prSet/>
      <dgm:spPr/>
      <dgm:t>
        <a:bodyPr/>
        <a:lstStyle/>
        <a:p>
          <a:endParaRPr lang="en-US"/>
        </a:p>
      </dgm:t>
    </dgm:pt>
    <dgm:pt modelId="{719003F3-0A02-4256-8AE7-6CDC36CB66A5}">
      <dgm:prSet phldrT="[Text]"/>
      <dgm:spPr/>
      <dgm:t>
        <a:bodyPr/>
        <a:lstStyle/>
        <a:p>
          <a:r>
            <a:rPr lang="en-US" dirty="0"/>
            <a:t>Business Loans</a:t>
          </a:r>
        </a:p>
      </dgm:t>
    </dgm:pt>
    <dgm:pt modelId="{39473BC1-DD1F-4E15-9D53-54BCE75D554F}" type="parTrans" cxnId="{C819D1E6-A45C-4A46-8AED-01978C6DF319}">
      <dgm:prSet/>
      <dgm:spPr/>
      <dgm:t>
        <a:bodyPr/>
        <a:lstStyle/>
        <a:p>
          <a:endParaRPr lang="en-US"/>
        </a:p>
      </dgm:t>
    </dgm:pt>
    <dgm:pt modelId="{7031A4C6-8953-411C-8409-CF6D55C9DC46}" type="sibTrans" cxnId="{C819D1E6-A45C-4A46-8AED-01978C6DF319}">
      <dgm:prSet/>
      <dgm:spPr/>
      <dgm:t>
        <a:bodyPr/>
        <a:lstStyle/>
        <a:p>
          <a:endParaRPr lang="en-US"/>
        </a:p>
      </dgm:t>
    </dgm:pt>
    <dgm:pt modelId="{CA2BB7B4-1E00-4C01-AB9B-B3010F89A4AF}">
      <dgm:prSet phldrT="[Text]"/>
      <dgm:spPr/>
      <dgm:t>
        <a:bodyPr/>
        <a:lstStyle/>
        <a:p>
          <a:r>
            <a:rPr lang="en-US" dirty="0"/>
            <a:t>Disaster Assistance</a:t>
          </a:r>
        </a:p>
      </dgm:t>
    </dgm:pt>
    <dgm:pt modelId="{0EE9863F-5F10-4D30-8C55-B7BE40544ACD}" type="parTrans" cxnId="{61C8C483-B661-4F3E-B4FE-71C701D069D1}">
      <dgm:prSet/>
      <dgm:spPr/>
      <dgm:t>
        <a:bodyPr/>
        <a:lstStyle/>
        <a:p>
          <a:endParaRPr lang="en-US"/>
        </a:p>
      </dgm:t>
    </dgm:pt>
    <dgm:pt modelId="{75EC2EC3-3909-4A0F-A3E7-CCD0E9236BD2}" type="sibTrans" cxnId="{61C8C483-B661-4F3E-B4FE-71C701D069D1}">
      <dgm:prSet/>
      <dgm:spPr/>
      <dgm:t>
        <a:bodyPr/>
        <a:lstStyle/>
        <a:p>
          <a:endParaRPr lang="en-US"/>
        </a:p>
      </dgm:t>
    </dgm:pt>
    <dgm:pt modelId="{D2DE879A-71E8-4E27-A570-DDEDEB6BB9CF}" type="pres">
      <dgm:prSet presAssocID="{80115904-DD0B-48BA-9B6C-83A89C22ABDE}" presName="diagram" presStyleCnt="0">
        <dgm:presLayoutVars>
          <dgm:chMax val="1"/>
          <dgm:dir/>
          <dgm:animLvl val="ctr"/>
          <dgm:resizeHandles val="exact"/>
        </dgm:presLayoutVars>
      </dgm:prSet>
      <dgm:spPr/>
    </dgm:pt>
    <dgm:pt modelId="{5F535CA1-A729-4BD2-B506-33F75E669835}" type="pres">
      <dgm:prSet presAssocID="{80115904-DD0B-48BA-9B6C-83A89C22ABDE}" presName="matrix" presStyleCnt="0"/>
      <dgm:spPr/>
    </dgm:pt>
    <dgm:pt modelId="{87B53878-D0C6-471F-B04D-2FC6B0A922F8}" type="pres">
      <dgm:prSet presAssocID="{80115904-DD0B-48BA-9B6C-83A89C22ABDE}" presName="tile1" presStyleLbl="node1" presStyleIdx="0" presStyleCnt="4"/>
      <dgm:spPr/>
    </dgm:pt>
    <dgm:pt modelId="{CD3B97CB-CFD5-47C0-B6E8-983BEF345467}" type="pres">
      <dgm:prSet presAssocID="{80115904-DD0B-48BA-9B6C-83A89C22ABDE}" presName="tile1text" presStyleLbl="node1" presStyleIdx="0" presStyleCnt="4">
        <dgm:presLayoutVars>
          <dgm:chMax val="0"/>
          <dgm:chPref val="0"/>
          <dgm:bulletEnabled val="1"/>
        </dgm:presLayoutVars>
      </dgm:prSet>
      <dgm:spPr/>
    </dgm:pt>
    <dgm:pt modelId="{2AB1B373-F174-47DB-B548-6BD3F9B6974C}" type="pres">
      <dgm:prSet presAssocID="{80115904-DD0B-48BA-9B6C-83A89C22ABDE}" presName="tile2" presStyleLbl="node1" presStyleIdx="1" presStyleCnt="4"/>
      <dgm:spPr/>
    </dgm:pt>
    <dgm:pt modelId="{6204783D-93D5-4AEB-B0E6-46F04F5317B8}" type="pres">
      <dgm:prSet presAssocID="{80115904-DD0B-48BA-9B6C-83A89C22ABDE}" presName="tile2text" presStyleLbl="node1" presStyleIdx="1" presStyleCnt="4">
        <dgm:presLayoutVars>
          <dgm:chMax val="0"/>
          <dgm:chPref val="0"/>
          <dgm:bulletEnabled val="1"/>
        </dgm:presLayoutVars>
      </dgm:prSet>
      <dgm:spPr/>
    </dgm:pt>
    <dgm:pt modelId="{C9FD8FDC-5488-46A6-8B24-F77BCA48A2EC}" type="pres">
      <dgm:prSet presAssocID="{80115904-DD0B-48BA-9B6C-83A89C22ABDE}" presName="tile3" presStyleLbl="node1" presStyleIdx="2" presStyleCnt="4"/>
      <dgm:spPr/>
    </dgm:pt>
    <dgm:pt modelId="{CD802A4B-BFDE-4937-B9A3-1D83EE659013}" type="pres">
      <dgm:prSet presAssocID="{80115904-DD0B-48BA-9B6C-83A89C22ABDE}" presName="tile3text" presStyleLbl="node1" presStyleIdx="2" presStyleCnt="4">
        <dgm:presLayoutVars>
          <dgm:chMax val="0"/>
          <dgm:chPref val="0"/>
          <dgm:bulletEnabled val="1"/>
        </dgm:presLayoutVars>
      </dgm:prSet>
      <dgm:spPr/>
    </dgm:pt>
    <dgm:pt modelId="{29CB2172-E34D-438C-B5E1-EBCBE0F2F729}" type="pres">
      <dgm:prSet presAssocID="{80115904-DD0B-48BA-9B6C-83A89C22ABDE}" presName="tile4" presStyleLbl="node1" presStyleIdx="3" presStyleCnt="4"/>
      <dgm:spPr/>
    </dgm:pt>
    <dgm:pt modelId="{F17397E5-A3F2-415A-90BE-7FA60978F883}" type="pres">
      <dgm:prSet presAssocID="{80115904-DD0B-48BA-9B6C-83A89C22ABDE}" presName="tile4text" presStyleLbl="node1" presStyleIdx="3" presStyleCnt="4">
        <dgm:presLayoutVars>
          <dgm:chMax val="0"/>
          <dgm:chPref val="0"/>
          <dgm:bulletEnabled val="1"/>
        </dgm:presLayoutVars>
      </dgm:prSet>
      <dgm:spPr/>
    </dgm:pt>
    <dgm:pt modelId="{47D35CE7-C672-4C0B-A69D-B15CE491CDD9}" type="pres">
      <dgm:prSet presAssocID="{80115904-DD0B-48BA-9B6C-83A89C22ABDE}" presName="centerTile" presStyleLbl="fgShp" presStyleIdx="0" presStyleCnt="1">
        <dgm:presLayoutVars>
          <dgm:chMax val="0"/>
          <dgm:chPref val="0"/>
        </dgm:presLayoutVars>
      </dgm:prSet>
      <dgm:spPr/>
    </dgm:pt>
  </dgm:ptLst>
  <dgm:cxnLst>
    <dgm:cxn modelId="{E1180223-991D-4198-BE74-87C6D6334E45}" type="presOf" srcId="{CA2BB7B4-1E00-4C01-AB9B-B3010F89A4AF}" destId="{29CB2172-E34D-438C-B5E1-EBCBE0F2F729}" srcOrd="0" destOrd="0" presId="urn:microsoft.com/office/officeart/2005/8/layout/matrix1"/>
    <dgm:cxn modelId="{820F3D28-9905-4CE6-A6D8-B0ADCC294034}" srcId="{12C04218-0CB4-4AD5-AEF0-81BDF13AA575}" destId="{805080EB-7902-4E3B-863E-C5B1E5A8ABCD}" srcOrd="0" destOrd="0" parTransId="{12975076-8E22-4BFB-A270-91DB1DF76489}" sibTransId="{4DA54602-FF3E-4A5A-801E-D88FE3FB0C12}"/>
    <dgm:cxn modelId="{5BF8BA5B-29C0-492D-A746-0EC944192B61}" type="presOf" srcId="{719003F3-0A02-4256-8AE7-6CDC36CB66A5}" destId="{C9FD8FDC-5488-46A6-8B24-F77BCA48A2EC}" srcOrd="0" destOrd="0" presId="urn:microsoft.com/office/officeart/2005/8/layout/matrix1"/>
    <dgm:cxn modelId="{CC405668-219F-4E25-A312-37F946AB43E3}" srcId="{80115904-DD0B-48BA-9B6C-83A89C22ABDE}" destId="{12C04218-0CB4-4AD5-AEF0-81BDF13AA575}" srcOrd="0" destOrd="0" parTransId="{3DE5DB53-4164-44FB-B2B5-95B9B178C932}" sibTransId="{4888F6AB-B7C9-4D99-A5EA-B88FE1C3582D}"/>
    <dgm:cxn modelId="{12DCEF71-8845-4E79-8F05-E2A70770869A}" type="presOf" srcId="{805080EB-7902-4E3B-863E-C5B1E5A8ABCD}" destId="{87B53878-D0C6-471F-B04D-2FC6B0A922F8}" srcOrd="0" destOrd="0" presId="urn:microsoft.com/office/officeart/2005/8/layout/matrix1"/>
    <dgm:cxn modelId="{61C8C483-B661-4F3E-B4FE-71C701D069D1}" srcId="{12C04218-0CB4-4AD5-AEF0-81BDF13AA575}" destId="{CA2BB7B4-1E00-4C01-AB9B-B3010F89A4AF}" srcOrd="3" destOrd="0" parTransId="{0EE9863F-5F10-4D30-8C55-B7BE40544ACD}" sibTransId="{75EC2EC3-3909-4A0F-A3E7-CCD0E9236BD2}"/>
    <dgm:cxn modelId="{4626B98E-BAEC-440D-A6EB-2976AA16AB9D}" type="presOf" srcId="{CA2BB7B4-1E00-4C01-AB9B-B3010F89A4AF}" destId="{F17397E5-A3F2-415A-90BE-7FA60978F883}" srcOrd="1" destOrd="0" presId="urn:microsoft.com/office/officeart/2005/8/layout/matrix1"/>
    <dgm:cxn modelId="{CEC28B92-A824-453B-BACE-7AA36AF30475}" type="presOf" srcId="{80115904-DD0B-48BA-9B6C-83A89C22ABDE}" destId="{D2DE879A-71E8-4E27-A570-DDEDEB6BB9CF}" srcOrd="0" destOrd="0" presId="urn:microsoft.com/office/officeart/2005/8/layout/matrix1"/>
    <dgm:cxn modelId="{519BB092-0BEB-499E-B343-2985612BECA1}" type="presOf" srcId="{805080EB-7902-4E3B-863E-C5B1E5A8ABCD}" destId="{CD3B97CB-CFD5-47C0-B6E8-983BEF345467}" srcOrd="1" destOrd="0" presId="urn:microsoft.com/office/officeart/2005/8/layout/matrix1"/>
    <dgm:cxn modelId="{0D9DC194-2960-4875-810E-3AAB397D45DF}" type="presOf" srcId="{12C04218-0CB4-4AD5-AEF0-81BDF13AA575}" destId="{47D35CE7-C672-4C0B-A69D-B15CE491CDD9}" srcOrd="0" destOrd="0" presId="urn:microsoft.com/office/officeart/2005/8/layout/matrix1"/>
    <dgm:cxn modelId="{5889C99D-030B-479A-9CA2-F900DE62434F}" type="presOf" srcId="{719003F3-0A02-4256-8AE7-6CDC36CB66A5}" destId="{CD802A4B-BFDE-4937-B9A3-1D83EE659013}" srcOrd="1" destOrd="0" presId="urn:microsoft.com/office/officeart/2005/8/layout/matrix1"/>
    <dgm:cxn modelId="{F5ED66BC-D759-44C5-970E-763B3F1FD506}" type="presOf" srcId="{D8A7418D-28DB-4B66-9DA5-4258A8F3128E}" destId="{6204783D-93D5-4AEB-B0E6-46F04F5317B8}" srcOrd="1" destOrd="0" presId="urn:microsoft.com/office/officeart/2005/8/layout/matrix1"/>
    <dgm:cxn modelId="{4C6259D2-7288-4731-8D31-C7CF0F7D16EC}" type="presOf" srcId="{D8A7418D-28DB-4B66-9DA5-4258A8F3128E}" destId="{2AB1B373-F174-47DB-B548-6BD3F9B6974C}" srcOrd="0" destOrd="0" presId="urn:microsoft.com/office/officeart/2005/8/layout/matrix1"/>
    <dgm:cxn modelId="{91FD6BE0-AF2D-4B8B-B78A-C52505CA0333}" srcId="{12C04218-0CB4-4AD5-AEF0-81BDF13AA575}" destId="{D8A7418D-28DB-4B66-9DA5-4258A8F3128E}" srcOrd="1" destOrd="0" parTransId="{824C7298-4FCC-443B-B722-5095D09F8A52}" sibTransId="{5839E19E-3731-414C-A61F-799FB45C9C4D}"/>
    <dgm:cxn modelId="{C819D1E6-A45C-4A46-8AED-01978C6DF319}" srcId="{12C04218-0CB4-4AD5-AEF0-81BDF13AA575}" destId="{719003F3-0A02-4256-8AE7-6CDC36CB66A5}" srcOrd="2" destOrd="0" parTransId="{39473BC1-DD1F-4E15-9D53-54BCE75D554F}" sibTransId="{7031A4C6-8953-411C-8409-CF6D55C9DC46}"/>
    <dgm:cxn modelId="{7A4529B3-66B2-4323-9055-A3A82C876FB1}" type="presParOf" srcId="{D2DE879A-71E8-4E27-A570-DDEDEB6BB9CF}" destId="{5F535CA1-A729-4BD2-B506-33F75E669835}" srcOrd="0" destOrd="0" presId="urn:microsoft.com/office/officeart/2005/8/layout/matrix1"/>
    <dgm:cxn modelId="{CB3B1529-ACE1-4EAE-98FD-474A222A8228}" type="presParOf" srcId="{5F535CA1-A729-4BD2-B506-33F75E669835}" destId="{87B53878-D0C6-471F-B04D-2FC6B0A922F8}" srcOrd="0" destOrd="0" presId="urn:microsoft.com/office/officeart/2005/8/layout/matrix1"/>
    <dgm:cxn modelId="{27E4EB19-821B-433C-BA37-6F1308BD7AD7}" type="presParOf" srcId="{5F535CA1-A729-4BD2-B506-33F75E669835}" destId="{CD3B97CB-CFD5-47C0-B6E8-983BEF345467}" srcOrd="1" destOrd="0" presId="urn:microsoft.com/office/officeart/2005/8/layout/matrix1"/>
    <dgm:cxn modelId="{C28F1504-3E37-40CA-82A0-05E2CE10E08B}" type="presParOf" srcId="{5F535CA1-A729-4BD2-B506-33F75E669835}" destId="{2AB1B373-F174-47DB-B548-6BD3F9B6974C}" srcOrd="2" destOrd="0" presId="urn:microsoft.com/office/officeart/2005/8/layout/matrix1"/>
    <dgm:cxn modelId="{B333F3CE-B33C-4CF9-BB41-A1180FDA6D22}" type="presParOf" srcId="{5F535CA1-A729-4BD2-B506-33F75E669835}" destId="{6204783D-93D5-4AEB-B0E6-46F04F5317B8}" srcOrd="3" destOrd="0" presId="urn:microsoft.com/office/officeart/2005/8/layout/matrix1"/>
    <dgm:cxn modelId="{08A805E2-7EF6-43D4-97DF-426C9C29A44D}" type="presParOf" srcId="{5F535CA1-A729-4BD2-B506-33F75E669835}" destId="{C9FD8FDC-5488-46A6-8B24-F77BCA48A2EC}" srcOrd="4" destOrd="0" presId="urn:microsoft.com/office/officeart/2005/8/layout/matrix1"/>
    <dgm:cxn modelId="{924F0179-3405-41D9-B1EB-584ED4B5E452}" type="presParOf" srcId="{5F535CA1-A729-4BD2-B506-33F75E669835}" destId="{CD802A4B-BFDE-4937-B9A3-1D83EE659013}" srcOrd="5" destOrd="0" presId="urn:microsoft.com/office/officeart/2005/8/layout/matrix1"/>
    <dgm:cxn modelId="{73FF408E-D1E9-4EFE-A2E0-424A687B739A}" type="presParOf" srcId="{5F535CA1-A729-4BD2-B506-33F75E669835}" destId="{29CB2172-E34D-438C-B5E1-EBCBE0F2F729}" srcOrd="6" destOrd="0" presId="urn:microsoft.com/office/officeart/2005/8/layout/matrix1"/>
    <dgm:cxn modelId="{114DF9A7-A95A-41C7-92E9-F6992C1AE8EB}" type="presParOf" srcId="{5F535CA1-A729-4BD2-B506-33F75E669835}" destId="{F17397E5-A3F2-415A-90BE-7FA60978F883}" srcOrd="7" destOrd="0" presId="urn:microsoft.com/office/officeart/2005/8/layout/matrix1"/>
    <dgm:cxn modelId="{998F6EEE-3954-4784-A261-B25A3353B8CB}" type="presParOf" srcId="{D2DE879A-71E8-4E27-A570-DDEDEB6BB9CF}" destId="{47D35CE7-C672-4C0B-A69D-B15CE491CDD9}"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B53878-D0C6-471F-B04D-2FC6B0A922F8}">
      <dsp:nvSpPr>
        <dsp:cNvPr id="0" name=""/>
        <dsp:cNvSpPr/>
      </dsp:nvSpPr>
      <dsp:spPr>
        <a:xfrm rot="16200000">
          <a:off x="723078" y="-723078"/>
          <a:ext cx="2409881" cy="3856037"/>
        </a:xfrm>
        <a:prstGeom prst="round1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US" sz="3500" kern="1200" dirty="0"/>
            <a:t>Technical Assistance </a:t>
          </a:r>
        </a:p>
      </dsp:txBody>
      <dsp:txXfrm rot="5400000">
        <a:off x="0" y="0"/>
        <a:ext cx="3856037" cy="1807411"/>
      </dsp:txXfrm>
    </dsp:sp>
    <dsp:sp modelId="{2AB1B373-F174-47DB-B548-6BD3F9B6974C}">
      <dsp:nvSpPr>
        <dsp:cNvPr id="0" name=""/>
        <dsp:cNvSpPr/>
      </dsp:nvSpPr>
      <dsp:spPr>
        <a:xfrm>
          <a:off x="3856037" y="0"/>
          <a:ext cx="3856037" cy="2409881"/>
        </a:xfrm>
        <a:prstGeom prst="round1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US" sz="3500" kern="1200" dirty="0"/>
            <a:t>Access to Revenue Opportunities</a:t>
          </a:r>
        </a:p>
      </dsp:txBody>
      <dsp:txXfrm>
        <a:off x="3856037" y="0"/>
        <a:ext cx="3856037" cy="1807411"/>
      </dsp:txXfrm>
    </dsp:sp>
    <dsp:sp modelId="{C9FD8FDC-5488-46A6-8B24-F77BCA48A2EC}">
      <dsp:nvSpPr>
        <dsp:cNvPr id="0" name=""/>
        <dsp:cNvSpPr/>
      </dsp:nvSpPr>
      <dsp:spPr>
        <a:xfrm rot="10800000">
          <a:off x="0" y="2409881"/>
          <a:ext cx="3856037" cy="2409881"/>
        </a:xfrm>
        <a:prstGeom prst="round1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US" sz="3500" kern="1200" dirty="0"/>
            <a:t>Business Loans</a:t>
          </a:r>
        </a:p>
      </dsp:txBody>
      <dsp:txXfrm rot="10800000">
        <a:off x="0" y="3012351"/>
        <a:ext cx="3856037" cy="1807411"/>
      </dsp:txXfrm>
    </dsp:sp>
    <dsp:sp modelId="{29CB2172-E34D-438C-B5E1-EBCBE0F2F729}">
      <dsp:nvSpPr>
        <dsp:cNvPr id="0" name=""/>
        <dsp:cNvSpPr/>
      </dsp:nvSpPr>
      <dsp:spPr>
        <a:xfrm rot="5400000">
          <a:off x="4579115" y="1686803"/>
          <a:ext cx="2409881" cy="3856037"/>
        </a:xfrm>
        <a:prstGeom prst="round1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US" sz="3500" kern="1200" dirty="0"/>
            <a:t>Disaster Assistance</a:t>
          </a:r>
        </a:p>
      </dsp:txBody>
      <dsp:txXfrm rot="-5400000">
        <a:off x="3856037" y="3012351"/>
        <a:ext cx="3856037" cy="1807411"/>
      </dsp:txXfrm>
    </dsp:sp>
    <dsp:sp modelId="{47D35CE7-C672-4C0B-A69D-B15CE491CDD9}">
      <dsp:nvSpPr>
        <dsp:cNvPr id="0" name=""/>
        <dsp:cNvSpPr/>
      </dsp:nvSpPr>
      <dsp:spPr>
        <a:xfrm>
          <a:off x="2699226" y="1807411"/>
          <a:ext cx="2313622" cy="1204940"/>
        </a:xfrm>
        <a:prstGeom prst="roundRect">
          <a:avLst/>
        </a:prstGeom>
        <a:solidFill>
          <a:schemeClr val="dk2">
            <a:tint val="60000"/>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dirty="0"/>
            <a:t>SBA</a:t>
          </a:r>
        </a:p>
      </dsp:txBody>
      <dsp:txXfrm>
        <a:off x="2758046" y="1866231"/>
        <a:ext cx="2195982" cy="1087300"/>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7062E8F-0327-1B44-880E-F1AFCA2C073C}" type="datetimeFigureOut">
              <a:rPr lang="en-US" smtClean="0"/>
              <a:t>6/10/2022</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21A873F-EF5E-994B-9976-428F934A075E}" type="slidenum">
              <a:rPr lang="en-US" smtClean="0"/>
              <a:t>‹#›</a:t>
            </a:fld>
            <a:endParaRPr lang="en-US"/>
          </a:p>
        </p:txBody>
      </p:sp>
    </p:spTree>
    <p:extLst>
      <p:ext uri="{BB962C8B-B14F-4D97-AF65-F5344CB8AC3E}">
        <p14:creationId xmlns:p14="http://schemas.microsoft.com/office/powerpoint/2010/main" val="6426202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0BF4D7-81BE-0B4C-B655-82AD930F9C8A}" type="datetimeFigureOut">
              <a:rPr lang="en-US" smtClean="0"/>
              <a:t>6/10/2022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2140A9-11FD-AB46-B99D-C1331D8D84D1}" type="slidenum">
              <a:rPr lang="en-US" smtClean="0"/>
              <a:t>‹#›</a:t>
            </a:fld>
            <a:endParaRPr lang="en-US"/>
          </a:p>
        </p:txBody>
      </p:sp>
    </p:spTree>
    <p:extLst>
      <p:ext uri="{BB962C8B-B14F-4D97-AF65-F5344CB8AC3E}">
        <p14:creationId xmlns:p14="http://schemas.microsoft.com/office/powerpoint/2010/main" val="7600706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140A9-11FD-AB46-B99D-C1331D8D84D1}" type="slidenum">
              <a:rPr kumimoji="0" lang="en-US" sz="1000" b="0" i="0" u="none" strike="noStrike" kern="1200" cap="none" spc="0" normalizeH="0" baseline="0" noProof="0" smtClean="0">
                <a:ln>
                  <a:noFill/>
                </a:ln>
                <a:solidFill>
                  <a:prstClr val="black"/>
                </a:solidFill>
                <a:effectLst/>
                <a:uLnTx/>
                <a:uFillTx/>
                <a:latin typeface="Source Sans Pro" panose="020B0503030403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000" b="0" i="0" u="none" strike="noStrike" kern="1200" cap="none" spc="0" normalizeH="0" baseline="0" noProof="0" dirty="0">
              <a:ln>
                <a:noFill/>
              </a:ln>
              <a:solidFill>
                <a:prstClr val="black"/>
              </a:solidFill>
              <a:effectLst/>
              <a:uLnTx/>
              <a:uFillTx/>
              <a:latin typeface="Source Sans Pro" panose="020B0503030403020204"/>
              <a:ea typeface="+mn-ea"/>
              <a:cs typeface="+mn-cs"/>
            </a:endParaRPr>
          </a:p>
        </p:txBody>
      </p:sp>
    </p:spTree>
    <p:extLst>
      <p:ext uri="{BB962C8B-B14F-4D97-AF65-F5344CB8AC3E}">
        <p14:creationId xmlns:p14="http://schemas.microsoft.com/office/powerpoint/2010/main" val="9183733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52140A9-11FD-AB46-B99D-C1331D8D84D1}" type="slidenum">
              <a:rPr lang="en-US" smtClean="0"/>
              <a:t>7</a:t>
            </a:fld>
            <a:endParaRPr lang="en-US"/>
          </a:p>
        </p:txBody>
      </p:sp>
    </p:spTree>
    <p:extLst>
      <p:ext uri="{BB962C8B-B14F-4D97-AF65-F5344CB8AC3E}">
        <p14:creationId xmlns:p14="http://schemas.microsoft.com/office/powerpoint/2010/main" val="13549932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52140A9-11FD-AB46-B99D-C1331D8D84D1}" type="slidenum">
              <a:rPr lang="en-US" smtClean="0"/>
              <a:t>8</a:t>
            </a:fld>
            <a:endParaRPr lang="en-US"/>
          </a:p>
        </p:txBody>
      </p:sp>
    </p:spTree>
    <p:extLst>
      <p:ext uri="{BB962C8B-B14F-4D97-AF65-F5344CB8AC3E}">
        <p14:creationId xmlns:p14="http://schemas.microsoft.com/office/powerpoint/2010/main" val="3754672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Home Child Care</a:t>
            </a:r>
          </a:p>
          <a:p>
            <a:r>
              <a:rPr lang="en-US" baseline="0" dirty="0"/>
              <a:t>Center – Own/or rent a facility</a:t>
            </a:r>
          </a:p>
          <a:p>
            <a:r>
              <a:rPr lang="en-US" baseline="0" dirty="0"/>
              <a:t>Just watching children down the block for pay</a:t>
            </a:r>
          </a:p>
          <a:p>
            <a:endParaRPr lang="en-US" baseline="0" dirty="0"/>
          </a:p>
          <a:p>
            <a:r>
              <a:rPr lang="en-US" baseline="0" dirty="0"/>
              <a:t>As long as you report the income on federal tax returns – You are a small business.  </a:t>
            </a:r>
          </a:p>
        </p:txBody>
      </p:sp>
      <p:sp>
        <p:nvSpPr>
          <p:cNvPr id="4" name="Slide Number Placeholder 3"/>
          <p:cNvSpPr>
            <a:spLocks noGrp="1"/>
          </p:cNvSpPr>
          <p:nvPr>
            <p:ph type="sldNum" sz="quarter" idx="5"/>
          </p:nvPr>
        </p:nvSpPr>
        <p:spPr/>
        <p:txBody>
          <a:bodyPr/>
          <a:lstStyle/>
          <a:p>
            <a:fld id="{452140A9-11FD-AB46-B99D-C1331D8D84D1}" type="slidenum">
              <a:rPr lang="en-US" smtClean="0"/>
              <a:t>10</a:t>
            </a:fld>
            <a:endParaRPr lang="en-US"/>
          </a:p>
        </p:txBody>
      </p:sp>
    </p:spTree>
    <p:extLst>
      <p:ext uri="{BB962C8B-B14F-4D97-AF65-F5344CB8AC3E}">
        <p14:creationId xmlns:p14="http://schemas.microsoft.com/office/powerpoint/2010/main" val="3341211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Talking Points:</a:t>
            </a:r>
          </a:p>
          <a:p>
            <a:pPr marL="171450" indent="-171450">
              <a:buFont typeface="Arial" charset="0"/>
              <a:buChar char="•"/>
            </a:pPr>
            <a:r>
              <a:rPr lang="en-US" b="0" dirty="0"/>
              <a:t>Lender</a:t>
            </a:r>
            <a:r>
              <a:rPr lang="en-US" b="0" baseline="0" dirty="0"/>
              <a:t> Match can help you connect with SBA approved lenders if you are credit worthy.</a:t>
            </a:r>
            <a:endParaRPr lang="en-US" b="0" dirty="0"/>
          </a:p>
        </p:txBody>
      </p:sp>
      <p:sp>
        <p:nvSpPr>
          <p:cNvPr id="4" name="Slide Number Placeholder 3"/>
          <p:cNvSpPr>
            <a:spLocks noGrp="1"/>
          </p:cNvSpPr>
          <p:nvPr>
            <p:ph type="sldNum" sz="quarter" idx="10"/>
          </p:nvPr>
        </p:nvSpPr>
        <p:spPr/>
        <p:txBody>
          <a:bodyPr/>
          <a:lstStyle/>
          <a:p>
            <a:fld id="{452140A9-11FD-AB46-B99D-C1331D8D84D1}" type="slidenum">
              <a:rPr lang="en-US" smtClean="0"/>
              <a:t>15</a:t>
            </a:fld>
            <a:endParaRPr lang="en-US"/>
          </a:p>
        </p:txBody>
      </p:sp>
    </p:spTree>
    <p:extLst>
      <p:ext uri="{BB962C8B-B14F-4D97-AF65-F5344CB8AC3E}">
        <p14:creationId xmlns:p14="http://schemas.microsoft.com/office/powerpoint/2010/main" val="9008634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SBA Logo Slide">
    <p:bg>
      <p:bgPr>
        <a:solidFill>
          <a:srgbClr val="003F80"/>
        </a:solidFill>
        <a:effectLst/>
      </p:bgPr>
    </p:bg>
    <p:spTree>
      <p:nvGrpSpPr>
        <p:cNvPr id="1" name=""/>
        <p:cNvGrpSpPr/>
        <p:nvPr/>
      </p:nvGrpSpPr>
      <p:grpSpPr>
        <a:xfrm>
          <a:off x="0" y="0"/>
          <a:ext cx="0" cy="0"/>
          <a:chOff x="0" y="0"/>
          <a:chExt cx="0" cy="0"/>
        </a:xfrm>
      </p:grpSpPr>
      <p:pic>
        <p:nvPicPr>
          <p:cNvPr id="7" name="Picture 6" descr="SBA Logo">
            <a:extLst>
              <a:ext uri="{FF2B5EF4-FFF2-40B4-BE49-F238E27FC236}">
                <a16:creationId xmlns:a16="http://schemas.microsoft.com/office/drawing/2014/main" id="{4A7BA6A9-732F-DD4D-A79A-0CD8BD766550}"/>
              </a:ext>
            </a:extLst>
          </p:cNvPr>
          <p:cNvPicPr>
            <a:picLocks noChangeAspect="1"/>
          </p:cNvPicPr>
          <p:nvPr userDrawn="1"/>
        </p:nvPicPr>
        <p:blipFill rotWithShape="1">
          <a:blip r:embed="rId2"/>
          <a:srcRect b="26065"/>
          <a:stretch/>
        </p:blipFill>
        <p:spPr>
          <a:xfrm>
            <a:off x="4425387" y="1606513"/>
            <a:ext cx="3341226" cy="2694899"/>
          </a:xfrm>
          <a:prstGeom prst="rect">
            <a:avLst/>
          </a:prstGeom>
        </p:spPr>
      </p:pic>
      <p:sp>
        <p:nvSpPr>
          <p:cNvPr id="5" name="Title 4">
            <a:extLst>
              <a:ext uri="{FF2B5EF4-FFF2-40B4-BE49-F238E27FC236}">
                <a16:creationId xmlns:a16="http://schemas.microsoft.com/office/drawing/2014/main" id="{3F5AF672-AB1A-4FAA-A544-8D76025A1BF9}"/>
              </a:ext>
            </a:extLst>
          </p:cNvPr>
          <p:cNvSpPr>
            <a:spLocks noGrp="1"/>
          </p:cNvSpPr>
          <p:nvPr>
            <p:ph type="title" hasCustomPrompt="1"/>
          </p:nvPr>
        </p:nvSpPr>
        <p:spPr/>
        <p:txBody>
          <a:bodyPr/>
          <a:lstStyle>
            <a:lvl1pPr>
              <a:defRPr/>
            </a:lvl1pPr>
          </a:lstStyle>
          <a:p>
            <a:r>
              <a:rPr lang="en-US" dirty="0"/>
              <a:t>Click to edit </a:t>
            </a:r>
            <a:r>
              <a:rPr lang="en-US" dirty="0" err="1"/>
              <a:t>MaTestster</a:t>
            </a:r>
            <a:r>
              <a:rPr lang="en-US" dirty="0"/>
              <a:t> title style</a:t>
            </a:r>
          </a:p>
        </p:txBody>
      </p:sp>
    </p:spTree>
    <p:extLst>
      <p:ext uri="{BB962C8B-B14F-4D97-AF65-F5344CB8AC3E}">
        <p14:creationId xmlns:p14="http://schemas.microsoft.com/office/powerpoint/2010/main" val="9836572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7773E27-9D36-B645-8BBE-7A2B9B52A935}" type="datetime4">
              <a:rPr lang="en-US" smtClean="0"/>
              <a:t>June 10, 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9174687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528918"/>
            <a:ext cx="10515600" cy="1161770"/>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586908"/>
          </a:xfrm>
        </p:spPr>
        <p:txBody>
          <a:bodyPr anchor="b">
            <a:normAutofit/>
          </a:bodyPr>
          <a:lstStyle>
            <a:lvl1pPr marL="0" indent="0">
              <a:buNone/>
              <a:defRPr sz="2800" b="1">
                <a:solidFill>
                  <a:srgbClr val="89898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586908"/>
          </a:xfrm>
        </p:spPr>
        <p:txBody>
          <a:bodyPr anchor="b">
            <a:normAutofit/>
          </a:bodyPr>
          <a:lstStyle>
            <a:lvl1pPr marL="0" indent="0">
              <a:buNone/>
              <a:defRPr sz="2800" b="1">
                <a:solidFill>
                  <a:srgbClr val="89898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2B1F02B-F0FB-0A4F-BFD9-D3256C53A202}" type="datetime4">
              <a:rPr lang="en-US" smtClean="0"/>
              <a:t>June 10, 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965334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8B6C03B-1ECF-324C-BC62-0687230E677D}" type="datetime4">
              <a:rPr lang="en-US" smtClean="0"/>
              <a:t>June 10, 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1372489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92FA99-F507-8E4B-ABBC-A3B8BC89266F}" type="datetime4">
              <a:rPr lang="en-US" smtClean="0"/>
              <a:t>June 10, 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AB44B9-F1EC-4F4B-88D4-413245C9CD3E}" type="slidenum">
              <a:rPr lang="en-US" smtClean="0"/>
              <a:t>‹#›</a:t>
            </a:fld>
            <a:endParaRPr lang="en-US"/>
          </a:p>
        </p:txBody>
      </p:sp>
      <p:sp>
        <p:nvSpPr>
          <p:cNvPr id="6" name="Rectangle 5"/>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p:cNvSpPr>
            <a:spLocks noGrp="1"/>
          </p:cNvSpPr>
          <p:nvPr>
            <p:ph type="pic" sz="quarter" idx="13"/>
          </p:nvPr>
        </p:nvSpPr>
        <p:spPr>
          <a:xfrm>
            <a:off x="0" y="0"/>
            <a:ext cx="12192000" cy="6858000"/>
          </a:xfrm>
        </p:spPr>
        <p:txBody>
          <a:bodyPr/>
          <a:lstStyle/>
          <a:p>
            <a:r>
              <a:rPr lang="en-US"/>
              <a:t>Click icon to add picture</a:t>
            </a:r>
            <a:endParaRPr lang="en-US" dirty="0"/>
          </a:p>
        </p:txBody>
      </p:sp>
    </p:spTree>
    <p:extLst>
      <p:ext uri="{BB962C8B-B14F-4D97-AF65-F5344CB8AC3E}">
        <p14:creationId xmlns:p14="http://schemas.microsoft.com/office/powerpoint/2010/main" val="3449430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987425"/>
            <a:ext cx="3932237" cy="1224275"/>
          </a:xfrm>
        </p:spPr>
        <p:txBody>
          <a:bodyPr anchor="t">
            <a:normAutofit/>
          </a:bodyPr>
          <a:lstStyle>
            <a:lvl1pPr algn="l">
              <a:defRPr sz="36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211700"/>
            <a:ext cx="3932237" cy="3657288"/>
          </a:xfrm>
        </p:spPr>
        <p:txBody>
          <a:bodyPr/>
          <a:lstStyle>
            <a:lvl1pPr marL="0" indent="0">
              <a:buNone/>
              <a:defRPr sz="1600" b="1">
                <a:solidFill>
                  <a:srgbClr val="898989"/>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0803C8E-ED71-CF4A-92C6-E7239BE1B2FF}" type="datetime4">
              <a:rPr lang="en-US" smtClean="0"/>
              <a:t>June 10, 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13998310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5" name="Date Placeholder 4"/>
          <p:cNvSpPr>
            <a:spLocks noGrp="1"/>
          </p:cNvSpPr>
          <p:nvPr>
            <p:ph type="dt" sz="half" idx="10"/>
          </p:nvPr>
        </p:nvSpPr>
        <p:spPr/>
        <p:txBody>
          <a:bodyPr/>
          <a:lstStyle/>
          <a:p>
            <a:fld id="{5C63769D-CC2F-864E-9501-A077951EC7AD}" type="datetime4">
              <a:rPr lang="en-US" smtClean="0"/>
              <a:t>June 10, 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AB44B9-F1EC-4F4B-88D4-413245C9CD3E}" type="slidenum">
              <a:rPr lang="en-US" smtClean="0"/>
              <a:t>‹#›</a:t>
            </a:fld>
            <a:endParaRPr lang="en-US"/>
          </a:p>
        </p:txBody>
      </p:sp>
      <p:sp>
        <p:nvSpPr>
          <p:cNvPr id="8" name="Title 1"/>
          <p:cNvSpPr>
            <a:spLocks noGrp="1"/>
          </p:cNvSpPr>
          <p:nvPr>
            <p:ph type="title"/>
          </p:nvPr>
        </p:nvSpPr>
        <p:spPr>
          <a:xfrm>
            <a:off x="839788" y="987425"/>
            <a:ext cx="3932237" cy="1224275"/>
          </a:xfrm>
        </p:spPr>
        <p:txBody>
          <a:bodyPr anchor="t">
            <a:normAutofit/>
          </a:bodyPr>
          <a:lstStyle>
            <a:lvl1pPr algn="l">
              <a:defRPr sz="3600"/>
            </a:lvl1pPr>
          </a:lstStyle>
          <a:p>
            <a:r>
              <a:rPr lang="en-US"/>
              <a:t>Click to edit Master title style</a:t>
            </a:r>
            <a:endParaRPr lang="en-US" dirty="0"/>
          </a:p>
        </p:txBody>
      </p:sp>
      <p:sp>
        <p:nvSpPr>
          <p:cNvPr id="9" name="Text Placeholder 3"/>
          <p:cNvSpPr>
            <a:spLocks noGrp="1"/>
          </p:cNvSpPr>
          <p:nvPr>
            <p:ph type="body" sz="half" idx="2"/>
          </p:nvPr>
        </p:nvSpPr>
        <p:spPr>
          <a:xfrm>
            <a:off x="839788" y="2211700"/>
            <a:ext cx="3932237" cy="3657288"/>
          </a:xfrm>
        </p:spPr>
        <p:txBody>
          <a:bodyPr/>
          <a:lstStyle>
            <a:lvl1pPr marL="0" indent="0">
              <a:buNone/>
              <a:defRPr sz="1600" b="1">
                <a:solidFill>
                  <a:srgbClr val="898989"/>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2770036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rgbClr val="002D6C"/>
                </a:solidFill>
                <a:latin typeface="Source Sans Pro"/>
                <a:cs typeface="Source Sans Pro"/>
              </a:defRPr>
            </a:lvl1pPr>
          </a:lstStyle>
          <a:p>
            <a:endParaRPr/>
          </a:p>
        </p:txBody>
      </p:sp>
      <p:sp>
        <p:nvSpPr>
          <p:cNvPr id="3" name="Holder 3"/>
          <p:cNvSpPr>
            <a:spLocks noGrp="1"/>
          </p:cNvSpPr>
          <p:nvPr>
            <p:ph type="body" idx="1"/>
          </p:nvPr>
        </p:nvSpPr>
        <p:spPr/>
        <p:txBody>
          <a:bodyPr lIns="0" tIns="0" rIns="0" bIns="0"/>
          <a:lstStyle>
            <a:lvl1pPr>
              <a:defRPr sz="2800" b="0" i="0">
                <a:solidFill>
                  <a:srgbClr val="1B1E29"/>
                </a:solidFill>
                <a:latin typeface="Source Sans Pro"/>
                <a:cs typeface="Source Sans Pro"/>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6/10/2022</a:t>
            </a:fld>
            <a:endParaRPr lang="en-US"/>
          </a:p>
        </p:txBody>
      </p:sp>
      <p:sp>
        <p:nvSpPr>
          <p:cNvPr id="6" name="Holder 6"/>
          <p:cNvSpPr>
            <a:spLocks noGrp="1"/>
          </p:cNvSpPr>
          <p:nvPr>
            <p:ph type="sldNum" sz="quarter" idx="7"/>
          </p:nvPr>
        </p:nvSpPr>
        <p:spPr/>
        <p:txBody>
          <a:bodyPr lIns="0" tIns="0" rIns="0" bIns="0"/>
          <a:lstStyle>
            <a:lvl1pPr>
              <a:defRPr sz="900" b="0" i="0">
                <a:solidFill>
                  <a:srgbClr val="888888"/>
                </a:solidFill>
                <a:latin typeface="Calibri"/>
                <a:cs typeface="Calibri"/>
              </a:defRPr>
            </a:lvl1pPr>
          </a:lstStyle>
          <a:p>
            <a:pPr marL="95885">
              <a:lnSpc>
                <a:spcPts val="955"/>
              </a:lnSpc>
            </a:pPr>
            <a:fld id="{81D60167-4931-47E6-BA6A-407CBD079E47}" type="slidenum">
              <a:rPr lang="en-US" smtClean="0">
                <a:solidFill>
                  <a:srgbClr val="8A8A8D"/>
                </a:solidFill>
              </a:rPr>
              <a:pPr marL="95885">
                <a:lnSpc>
                  <a:spcPts val="955"/>
                </a:lnSpc>
              </a:pPr>
              <a:t>‹#›</a:t>
            </a:fld>
            <a:endParaRPr lang="en-US" dirty="0">
              <a:solidFill>
                <a:srgbClr val="8A8A8D"/>
              </a:solidFill>
            </a:endParaRPr>
          </a:p>
        </p:txBody>
      </p:sp>
    </p:spTree>
    <p:extLst>
      <p:ext uri="{BB962C8B-B14F-4D97-AF65-F5344CB8AC3E}">
        <p14:creationId xmlns:p14="http://schemas.microsoft.com/office/powerpoint/2010/main" val="1259292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1 line) - Screen Only">
    <p:bg>
      <p:bgPr>
        <a:solidFill>
          <a:srgbClr val="003E7F"/>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360614"/>
            <a:ext cx="9144000" cy="2387600"/>
          </a:xfrm>
        </p:spPr>
        <p:txBody>
          <a:bodyPr anchor="b">
            <a:normAutofit/>
          </a:bodyPr>
          <a:lstStyle>
            <a:lvl1pPr algn="ctr">
              <a:lnSpc>
                <a:spcPct val="75000"/>
              </a:lnSpc>
              <a:defRPr sz="8000" spc="-300">
                <a:solidFill>
                  <a:schemeClr val="bg1"/>
                </a:solidFill>
              </a:defRPr>
            </a:lvl1pPr>
          </a:lstStyle>
          <a:p>
            <a:r>
              <a:rPr lang="en-US" dirty="0"/>
              <a:t>Click to edit Master title style (1 line)</a:t>
            </a:r>
          </a:p>
        </p:txBody>
      </p:sp>
      <p:sp>
        <p:nvSpPr>
          <p:cNvPr id="3" name="Subtitle 2"/>
          <p:cNvSpPr>
            <a:spLocks noGrp="1"/>
          </p:cNvSpPr>
          <p:nvPr>
            <p:ph type="subTitle" idx="1"/>
          </p:nvPr>
        </p:nvSpPr>
        <p:spPr>
          <a:xfrm>
            <a:off x="1524000" y="6194612"/>
            <a:ext cx="9144000" cy="455570"/>
          </a:xfrm>
        </p:spPr>
        <p:txBody>
          <a:bodyPr>
            <a:normAutofit/>
          </a:bodyPr>
          <a:lstStyle>
            <a:lvl1pPr marL="0" indent="0" algn="ctr">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5" name="Picture 4"/>
          <p:cNvPicPr>
            <a:picLocks noChangeAspect="1"/>
          </p:cNvPicPr>
          <p:nvPr userDrawn="1"/>
        </p:nvPicPr>
        <p:blipFill>
          <a:blip r:embed="rId2"/>
          <a:stretch>
            <a:fillRect/>
          </a:stretch>
        </p:blipFill>
        <p:spPr>
          <a:xfrm>
            <a:off x="4873716" y="686745"/>
            <a:ext cx="2444567" cy="673869"/>
          </a:xfrm>
          <a:prstGeom prst="rect">
            <a:avLst/>
          </a:prstGeom>
        </p:spPr>
      </p:pic>
      <p:sp>
        <p:nvSpPr>
          <p:cNvPr id="8" name="Text Placeholder 7"/>
          <p:cNvSpPr>
            <a:spLocks noGrp="1"/>
          </p:cNvSpPr>
          <p:nvPr>
            <p:ph type="body" sz="quarter" idx="10" hasCustomPrompt="1"/>
          </p:nvPr>
        </p:nvSpPr>
        <p:spPr>
          <a:xfrm>
            <a:off x="1524000" y="3748088"/>
            <a:ext cx="9144000" cy="1646237"/>
          </a:xfrm>
        </p:spPr>
        <p:txBody>
          <a:bodyPr>
            <a:noAutofit/>
          </a:bodyPr>
          <a:lstStyle>
            <a:lvl1pPr marL="0" indent="0" algn="ctr">
              <a:buNone/>
              <a:defRPr sz="3200" b="1">
                <a:solidFill>
                  <a:schemeClr val="bg1">
                    <a:lumMod val="65000"/>
                  </a:schemeClr>
                </a:solidFill>
              </a:defRPr>
            </a:lvl1pPr>
            <a:lvl2pPr marL="457200" indent="0" algn="ctr">
              <a:buNone/>
              <a:defRPr sz="3200" b="1">
                <a:solidFill>
                  <a:srgbClr val="898989"/>
                </a:solidFill>
              </a:defRPr>
            </a:lvl2pPr>
            <a:lvl3pPr marL="914400" indent="0" algn="ctr">
              <a:buNone/>
              <a:defRPr sz="3200" b="1">
                <a:solidFill>
                  <a:srgbClr val="898989"/>
                </a:solidFill>
              </a:defRPr>
            </a:lvl3pPr>
            <a:lvl4pPr marL="1371600" indent="0" algn="ctr">
              <a:buNone/>
              <a:defRPr sz="3200" b="1">
                <a:solidFill>
                  <a:srgbClr val="898989"/>
                </a:solidFill>
              </a:defRPr>
            </a:lvl4pPr>
            <a:lvl5pPr marL="1828800" indent="0" algn="ctr">
              <a:buNone/>
              <a:defRPr sz="3200" b="1">
                <a:solidFill>
                  <a:srgbClr val="898989"/>
                </a:solidFill>
              </a:defRPr>
            </a:lvl5pPr>
          </a:lstStyle>
          <a:p>
            <a:pPr lvl="0"/>
            <a:r>
              <a:rPr lang="en-US" dirty="0"/>
              <a:t>Click to edit Master subtitle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2 lines) - Screen Only">
    <p:bg>
      <p:bgPr>
        <a:solidFill>
          <a:srgbClr val="003E7F"/>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939655"/>
            <a:ext cx="9144000" cy="2387600"/>
          </a:xfrm>
        </p:spPr>
        <p:txBody>
          <a:bodyPr anchor="b">
            <a:normAutofit/>
          </a:bodyPr>
          <a:lstStyle>
            <a:lvl1pPr algn="ctr">
              <a:lnSpc>
                <a:spcPct val="75000"/>
              </a:lnSpc>
              <a:defRPr sz="8000" spc="-300">
                <a:solidFill>
                  <a:schemeClr val="bg1"/>
                </a:solidFill>
              </a:defRPr>
            </a:lvl1pPr>
          </a:lstStyle>
          <a:p>
            <a:r>
              <a:rPr lang="en-US" dirty="0"/>
              <a:t>Click to edit Master title style (2 lines)</a:t>
            </a:r>
          </a:p>
        </p:txBody>
      </p:sp>
      <p:sp>
        <p:nvSpPr>
          <p:cNvPr id="3" name="Subtitle 2"/>
          <p:cNvSpPr>
            <a:spLocks noGrp="1"/>
          </p:cNvSpPr>
          <p:nvPr>
            <p:ph type="subTitle" idx="1"/>
          </p:nvPr>
        </p:nvSpPr>
        <p:spPr>
          <a:xfrm>
            <a:off x="1524000" y="6194612"/>
            <a:ext cx="9144000" cy="455570"/>
          </a:xfrm>
        </p:spPr>
        <p:txBody>
          <a:bodyPr>
            <a:normAutofit/>
          </a:bodyPr>
          <a:lstStyle>
            <a:lvl1pPr marL="0" indent="0" algn="ctr">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5" name="Picture 4"/>
          <p:cNvPicPr>
            <a:picLocks noChangeAspect="1"/>
          </p:cNvPicPr>
          <p:nvPr userDrawn="1"/>
        </p:nvPicPr>
        <p:blipFill>
          <a:blip r:embed="rId2"/>
          <a:stretch>
            <a:fillRect/>
          </a:stretch>
        </p:blipFill>
        <p:spPr>
          <a:xfrm>
            <a:off x="4873716" y="686745"/>
            <a:ext cx="2444567" cy="673869"/>
          </a:xfrm>
          <a:prstGeom prst="rect">
            <a:avLst/>
          </a:prstGeom>
        </p:spPr>
      </p:pic>
      <p:sp>
        <p:nvSpPr>
          <p:cNvPr id="8" name="Text Placeholder 7"/>
          <p:cNvSpPr>
            <a:spLocks noGrp="1"/>
          </p:cNvSpPr>
          <p:nvPr>
            <p:ph type="body" sz="quarter" idx="10" hasCustomPrompt="1"/>
          </p:nvPr>
        </p:nvSpPr>
        <p:spPr>
          <a:xfrm>
            <a:off x="1524000" y="4327255"/>
            <a:ext cx="9144000" cy="1646237"/>
          </a:xfrm>
        </p:spPr>
        <p:txBody>
          <a:bodyPr>
            <a:noAutofit/>
          </a:bodyPr>
          <a:lstStyle>
            <a:lvl1pPr marL="0" indent="0" algn="ctr">
              <a:buNone/>
              <a:defRPr sz="3200" b="1">
                <a:solidFill>
                  <a:schemeClr val="bg1">
                    <a:lumMod val="65000"/>
                  </a:schemeClr>
                </a:solidFill>
              </a:defRPr>
            </a:lvl1pPr>
            <a:lvl2pPr marL="457200" indent="0" algn="ctr">
              <a:buNone/>
              <a:defRPr sz="3200" b="1">
                <a:solidFill>
                  <a:srgbClr val="898989"/>
                </a:solidFill>
              </a:defRPr>
            </a:lvl2pPr>
            <a:lvl3pPr marL="914400" indent="0" algn="ctr">
              <a:buNone/>
              <a:defRPr sz="3200" b="1">
                <a:solidFill>
                  <a:srgbClr val="898989"/>
                </a:solidFill>
              </a:defRPr>
            </a:lvl3pPr>
            <a:lvl4pPr marL="1371600" indent="0" algn="ctr">
              <a:buNone/>
              <a:defRPr sz="3200" b="1">
                <a:solidFill>
                  <a:srgbClr val="898989"/>
                </a:solidFill>
              </a:defRPr>
            </a:lvl4pPr>
            <a:lvl5pPr marL="1828800" indent="0" algn="ctr">
              <a:buNone/>
              <a:defRPr sz="3200" b="1">
                <a:solidFill>
                  <a:srgbClr val="898989"/>
                </a:solidFill>
              </a:defRPr>
            </a:lvl5pPr>
          </a:lstStyle>
          <a:p>
            <a:pPr lvl="0"/>
            <a:r>
              <a:rPr lang="en-US" dirty="0"/>
              <a:t>Click to edit Master subtitle styles</a:t>
            </a:r>
          </a:p>
        </p:txBody>
      </p:sp>
    </p:spTree>
    <p:extLst>
      <p:ext uri="{BB962C8B-B14F-4D97-AF65-F5344CB8AC3E}">
        <p14:creationId xmlns:p14="http://schemas.microsoft.com/office/powerpoint/2010/main" val="3111840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1 line) - Screen Only">
    <p:bg>
      <p:bgPr>
        <a:solidFill>
          <a:srgbClr val="003E7F"/>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524000" y="1360614"/>
            <a:ext cx="9144000" cy="2387600"/>
          </a:xfrm>
        </p:spPr>
        <p:txBody>
          <a:bodyPr anchor="b">
            <a:normAutofit/>
          </a:bodyPr>
          <a:lstStyle>
            <a:lvl1pPr algn="ctr">
              <a:lnSpc>
                <a:spcPct val="75000"/>
              </a:lnSpc>
              <a:defRPr sz="8000" spc="-300">
                <a:solidFill>
                  <a:srgbClr val="003F80"/>
                </a:solidFill>
              </a:defRPr>
            </a:lvl1pPr>
          </a:lstStyle>
          <a:p>
            <a:r>
              <a:rPr lang="en-US" dirty="0"/>
              <a:t>Click to edit Master title style (1 line)</a:t>
            </a:r>
          </a:p>
        </p:txBody>
      </p:sp>
      <p:sp>
        <p:nvSpPr>
          <p:cNvPr id="3" name="Subtitle 2"/>
          <p:cNvSpPr>
            <a:spLocks noGrp="1"/>
          </p:cNvSpPr>
          <p:nvPr>
            <p:ph type="subTitle" idx="1"/>
          </p:nvPr>
        </p:nvSpPr>
        <p:spPr>
          <a:xfrm>
            <a:off x="1524000" y="6194612"/>
            <a:ext cx="9144000" cy="455570"/>
          </a:xfrm>
        </p:spPr>
        <p:txBody>
          <a:bodyPr>
            <a:normAutofit/>
          </a:bodyPr>
          <a:lstStyle>
            <a:lvl1pPr marL="0" indent="0" algn="ctr">
              <a:buNone/>
              <a:defRPr sz="1800">
                <a:solidFill>
                  <a:srgbClr val="003F8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2048" y="683381"/>
            <a:ext cx="2407901" cy="661370"/>
          </a:xfrm>
          <a:prstGeom prst="rect">
            <a:avLst/>
          </a:prstGeom>
        </p:spPr>
      </p:pic>
      <p:sp>
        <p:nvSpPr>
          <p:cNvPr id="9" name="Text Placeholder 7"/>
          <p:cNvSpPr>
            <a:spLocks noGrp="1"/>
          </p:cNvSpPr>
          <p:nvPr>
            <p:ph type="body" sz="quarter" idx="10" hasCustomPrompt="1"/>
          </p:nvPr>
        </p:nvSpPr>
        <p:spPr>
          <a:xfrm>
            <a:off x="1524000" y="3748088"/>
            <a:ext cx="9144000" cy="1646237"/>
          </a:xfrm>
        </p:spPr>
        <p:txBody>
          <a:bodyPr>
            <a:noAutofit/>
          </a:bodyPr>
          <a:lstStyle>
            <a:lvl1pPr marL="0" indent="0" algn="ctr">
              <a:buNone/>
              <a:defRPr sz="3200" b="1">
                <a:solidFill>
                  <a:schemeClr val="bg1">
                    <a:lumMod val="65000"/>
                  </a:schemeClr>
                </a:solidFill>
              </a:defRPr>
            </a:lvl1pPr>
            <a:lvl2pPr marL="457200" indent="0" algn="ctr">
              <a:buNone/>
              <a:defRPr sz="3200" b="1">
                <a:solidFill>
                  <a:srgbClr val="898989"/>
                </a:solidFill>
              </a:defRPr>
            </a:lvl2pPr>
            <a:lvl3pPr marL="914400" indent="0" algn="ctr">
              <a:buNone/>
              <a:defRPr sz="3200" b="1">
                <a:solidFill>
                  <a:srgbClr val="898989"/>
                </a:solidFill>
              </a:defRPr>
            </a:lvl3pPr>
            <a:lvl4pPr marL="1371600" indent="0" algn="ctr">
              <a:buNone/>
              <a:defRPr sz="3200" b="1">
                <a:solidFill>
                  <a:srgbClr val="898989"/>
                </a:solidFill>
              </a:defRPr>
            </a:lvl4pPr>
            <a:lvl5pPr marL="1828800" indent="0" algn="ctr">
              <a:buNone/>
              <a:defRPr sz="3200" b="1">
                <a:solidFill>
                  <a:srgbClr val="898989"/>
                </a:solidFill>
              </a:defRPr>
            </a:lvl5pPr>
          </a:lstStyle>
          <a:p>
            <a:pPr lvl="0"/>
            <a:r>
              <a:rPr lang="en-US" dirty="0"/>
              <a:t>Click to edit Master subtitle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rgbClr val="003E7F"/>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524000" y="1939655"/>
            <a:ext cx="9144000" cy="2387600"/>
          </a:xfrm>
        </p:spPr>
        <p:txBody>
          <a:bodyPr anchor="b">
            <a:normAutofit/>
          </a:bodyPr>
          <a:lstStyle>
            <a:lvl1pPr algn="ctr">
              <a:lnSpc>
                <a:spcPct val="75000"/>
              </a:lnSpc>
              <a:defRPr sz="8000" spc="-300">
                <a:solidFill>
                  <a:srgbClr val="003F80"/>
                </a:solidFill>
              </a:defRPr>
            </a:lvl1pPr>
          </a:lstStyle>
          <a:p>
            <a:r>
              <a:rPr lang="en-US" dirty="0"/>
              <a:t>Click to edit Master title style (2 lines)</a:t>
            </a:r>
          </a:p>
        </p:txBody>
      </p:sp>
      <p:sp>
        <p:nvSpPr>
          <p:cNvPr id="3" name="Subtitle 2"/>
          <p:cNvSpPr>
            <a:spLocks noGrp="1"/>
          </p:cNvSpPr>
          <p:nvPr>
            <p:ph type="subTitle" idx="1"/>
          </p:nvPr>
        </p:nvSpPr>
        <p:spPr>
          <a:xfrm>
            <a:off x="1524000" y="6194612"/>
            <a:ext cx="9144000" cy="455570"/>
          </a:xfrm>
        </p:spPr>
        <p:txBody>
          <a:bodyPr>
            <a:normAutofit/>
          </a:bodyPr>
          <a:lstStyle>
            <a:lvl1pPr marL="0" indent="0" algn="ctr">
              <a:buNone/>
              <a:defRPr sz="1800">
                <a:solidFill>
                  <a:srgbClr val="003F8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2048" y="683381"/>
            <a:ext cx="2407901" cy="661370"/>
          </a:xfrm>
          <a:prstGeom prst="rect">
            <a:avLst/>
          </a:prstGeom>
        </p:spPr>
      </p:pic>
      <p:sp>
        <p:nvSpPr>
          <p:cNvPr id="9" name="Text Placeholder 7"/>
          <p:cNvSpPr>
            <a:spLocks noGrp="1"/>
          </p:cNvSpPr>
          <p:nvPr>
            <p:ph type="body" sz="quarter" idx="10" hasCustomPrompt="1"/>
          </p:nvPr>
        </p:nvSpPr>
        <p:spPr>
          <a:xfrm>
            <a:off x="1524000" y="4327255"/>
            <a:ext cx="9144000" cy="1646237"/>
          </a:xfrm>
        </p:spPr>
        <p:txBody>
          <a:bodyPr>
            <a:noAutofit/>
          </a:bodyPr>
          <a:lstStyle>
            <a:lvl1pPr marL="0" indent="0" algn="ctr">
              <a:buNone/>
              <a:defRPr sz="3200" b="1">
                <a:solidFill>
                  <a:schemeClr val="bg1">
                    <a:lumMod val="65000"/>
                  </a:schemeClr>
                </a:solidFill>
              </a:defRPr>
            </a:lvl1pPr>
            <a:lvl2pPr marL="457200" indent="0" algn="ctr">
              <a:buNone/>
              <a:defRPr sz="3200" b="1">
                <a:solidFill>
                  <a:srgbClr val="898989"/>
                </a:solidFill>
              </a:defRPr>
            </a:lvl2pPr>
            <a:lvl3pPr marL="914400" indent="0" algn="ctr">
              <a:buNone/>
              <a:defRPr sz="3200" b="1">
                <a:solidFill>
                  <a:srgbClr val="898989"/>
                </a:solidFill>
              </a:defRPr>
            </a:lvl3pPr>
            <a:lvl4pPr marL="1371600" indent="0" algn="ctr">
              <a:buNone/>
              <a:defRPr sz="3200" b="1">
                <a:solidFill>
                  <a:srgbClr val="898989"/>
                </a:solidFill>
              </a:defRPr>
            </a:lvl4pPr>
            <a:lvl5pPr marL="1828800" indent="0" algn="ctr">
              <a:buNone/>
              <a:defRPr sz="3200" b="1">
                <a:solidFill>
                  <a:srgbClr val="898989"/>
                </a:solidFill>
              </a:defRPr>
            </a:lvl5pPr>
          </a:lstStyle>
          <a:p>
            <a:pPr lvl="0"/>
            <a:r>
              <a:rPr lang="en-US" dirty="0"/>
              <a:t>Click to edit Master subtitle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Chapter Slide - Screen Only">
    <p:bg>
      <p:bgPr>
        <a:solidFill>
          <a:srgbClr val="007EB4"/>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122363"/>
            <a:ext cx="9144000" cy="2387600"/>
          </a:xfrm>
        </p:spPr>
        <p:txBody>
          <a:bodyPr anchor="b"/>
          <a:lstStyle>
            <a:lvl1pPr algn="ctr">
              <a:lnSpc>
                <a:spcPts val="6000"/>
              </a:lnSpc>
              <a:defRPr sz="6000">
                <a:solidFill>
                  <a:schemeClr val="bg1"/>
                </a:solidFill>
              </a:defRPr>
            </a:lvl1pPr>
          </a:lstStyle>
          <a:p>
            <a:r>
              <a:rPr lang="en-US" dirty="0"/>
              <a:t>Click to edit Master </a:t>
            </a:r>
            <a:br>
              <a:rPr lang="en-US" dirty="0"/>
            </a:br>
            <a:r>
              <a:rPr lang="en-US" dirty="0"/>
              <a:t>chapter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b="1">
                <a:solidFill>
                  <a:schemeClr val="bg1">
                    <a:lumMod val="8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Chapter Slide">
    <p:bg>
      <p:bgPr>
        <a:solidFill>
          <a:srgbClr val="003E7F"/>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524000" y="1122363"/>
            <a:ext cx="9144000" cy="2387600"/>
          </a:xfrm>
        </p:spPr>
        <p:txBody>
          <a:bodyPr anchor="b"/>
          <a:lstStyle>
            <a:lvl1pPr algn="ctr">
              <a:lnSpc>
                <a:spcPts val="6000"/>
              </a:lnSpc>
              <a:defRPr sz="6000">
                <a:solidFill>
                  <a:srgbClr val="007EB4"/>
                </a:solidFill>
              </a:defRPr>
            </a:lvl1pPr>
          </a:lstStyle>
          <a:p>
            <a:r>
              <a:rPr lang="en-US" dirty="0"/>
              <a:t>Click to edit Master </a:t>
            </a:r>
            <a:br>
              <a:rPr lang="en-US" dirty="0"/>
            </a:br>
            <a:r>
              <a:rPr lang="en-US" dirty="0"/>
              <a:t>chapter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b="1">
                <a:solidFill>
                  <a:srgbClr val="89898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Chapter Slide Alt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466126" y="1268765"/>
            <a:ext cx="9259747" cy="2237228"/>
          </a:xfrm>
        </p:spPr>
        <p:txBody>
          <a:bodyPr anchor="b"/>
          <a:lstStyle>
            <a:lvl1pPr>
              <a:lnSpc>
                <a:spcPts val="6000"/>
              </a:lnSpc>
              <a:defRPr sz="6000"/>
            </a:lvl1pPr>
          </a:lstStyle>
          <a:p>
            <a:r>
              <a:rPr lang="en-US" dirty="0"/>
              <a:t>Click to edit Master </a:t>
            </a:r>
            <a:br>
              <a:rPr lang="en-US" dirty="0"/>
            </a:br>
            <a:r>
              <a:rPr lang="en-US" dirty="0"/>
              <a:t>chapter style</a:t>
            </a:r>
          </a:p>
        </p:txBody>
      </p:sp>
      <p:sp>
        <p:nvSpPr>
          <p:cNvPr id="3" name="Text Placeholder 2"/>
          <p:cNvSpPr>
            <a:spLocks noGrp="1"/>
          </p:cNvSpPr>
          <p:nvPr>
            <p:ph type="body" idx="1" hasCustomPrompt="1"/>
          </p:nvPr>
        </p:nvSpPr>
        <p:spPr>
          <a:xfrm>
            <a:off x="1471005" y="3613572"/>
            <a:ext cx="9259747" cy="1500187"/>
          </a:xfrm>
        </p:spPr>
        <p:txBody>
          <a:bodyPr/>
          <a:lstStyle>
            <a:lvl1pPr marL="0" indent="0" algn="ctr">
              <a:buNone/>
              <a:defRPr sz="2400" b="1">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subtitle style</a:t>
            </a:r>
          </a:p>
        </p:txBody>
      </p:sp>
      <p:sp>
        <p:nvSpPr>
          <p:cNvPr id="4" name="Date Placeholder 3"/>
          <p:cNvSpPr>
            <a:spLocks noGrp="1"/>
          </p:cNvSpPr>
          <p:nvPr>
            <p:ph type="dt" sz="half" idx="10"/>
          </p:nvPr>
        </p:nvSpPr>
        <p:spPr/>
        <p:txBody>
          <a:bodyPr/>
          <a:lstStyle/>
          <a:p>
            <a:fld id="{32719964-A6A4-B040-94EE-59D007E5DCB1}" type="datetime4">
              <a:rPr lang="en-US" smtClean="0"/>
              <a:t>June 10, 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647864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 with Subtitle">
    <p:spTree>
      <p:nvGrpSpPr>
        <p:cNvPr id="1" name=""/>
        <p:cNvGrpSpPr/>
        <p:nvPr/>
      </p:nvGrpSpPr>
      <p:grpSpPr>
        <a:xfrm>
          <a:off x="0" y="0"/>
          <a:ext cx="0" cy="0"/>
          <a:chOff x="0" y="0"/>
          <a:chExt cx="0" cy="0"/>
        </a:xfrm>
      </p:grpSpPr>
      <p:sp>
        <p:nvSpPr>
          <p:cNvPr id="2" name="Title 1"/>
          <p:cNvSpPr>
            <a:spLocks noGrp="1"/>
          </p:cNvSpPr>
          <p:nvPr>
            <p:ph type="title"/>
          </p:nvPr>
        </p:nvSpPr>
        <p:spPr>
          <a:xfrm>
            <a:off x="838200" y="530650"/>
            <a:ext cx="10515600" cy="598904"/>
          </a:xfrm>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4"/>
          <p:cNvSpPr>
            <a:spLocks noGrp="1"/>
          </p:cNvSpPr>
          <p:nvPr>
            <p:ph type="dt" sz="half" idx="10"/>
          </p:nvPr>
        </p:nvSpPr>
        <p:spPr>
          <a:xfrm>
            <a:off x="521226" y="6194300"/>
            <a:ext cx="2394420" cy="365125"/>
          </a:xfrm>
        </p:spPr>
        <p:txBody>
          <a:bodyPr/>
          <a:lstStyle/>
          <a:p>
            <a:fld id="{5C63769D-CC2F-864E-9501-A077951EC7AD}" type="datetime4">
              <a:rPr lang="en-US" smtClean="0"/>
              <a:t>June 10, 2022</a:t>
            </a:fld>
            <a:endParaRPr lang="en-US"/>
          </a:p>
        </p:txBody>
      </p:sp>
      <p:sp>
        <p:nvSpPr>
          <p:cNvPr id="9" name="Footer Placeholder 5"/>
          <p:cNvSpPr>
            <a:spLocks noGrp="1"/>
          </p:cNvSpPr>
          <p:nvPr>
            <p:ph type="ftr" sz="quarter" idx="11"/>
          </p:nvPr>
        </p:nvSpPr>
        <p:spPr>
          <a:xfrm>
            <a:off x="4038600" y="6194300"/>
            <a:ext cx="4114800" cy="365125"/>
          </a:xfrm>
        </p:spPr>
        <p:txBody>
          <a:bodyPr/>
          <a:lstStyle/>
          <a:p>
            <a:endParaRPr lang="en-US"/>
          </a:p>
        </p:txBody>
      </p:sp>
      <p:sp>
        <p:nvSpPr>
          <p:cNvPr id="10" name="Slide Number Placeholder 6"/>
          <p:cNvSpPr>
            <a:spLocks noGrp="1"/>
          </p:cNvSpPr>
          <p:nvPr>
            <p:ph type="sldNum" sz="quarter" idx="12"/>
          </p:nvPr>
        </p:nvSpPr>
        <p:spPr>
          <a:xfrm>
            <a:off x="9062013" y="6194300"/>
            <a:ext cx="2743200" cy="365125"/>
          </a:xfrm>
        </p:spPr>
        <p:txBody>
          <a:bodyPr/>
          <a:lstStyle/>
          <a:p>
            <a:fld id="{B1AB44B9-F1EC-4F4B-88D4-413245C9CD3E}" type="slidenum">
              <a:rPr lang="en-US" smtClean="0"/>
              <a:t>‹#›</a:t>
            </a:fld>
            <a:endParaRPr lang="en-US"/>
          </a:p>
        </p:txBody>
      </p:sp>
      <p:sp>
        <p:nvSpPr>
          <p:cNvPr id="11" name="Subtitle 2"/>
          <p:cNvSpPr>
            <a:spLocks noGrp="1"/>
          </p:cNvSpPr>
          <p:nvPr>
            <p:ph type="subTitle" idx="13"/>
          </p:nvPr>
        </p:nvSpPr>
        <p:spPr>
          <a:xfrm>
            <a:off x="838200" y="1129554"/>
            <a:ext cx="10515600" cy="696071"/>
          </a:xfrm>
        </p:spPr>
        <p:txBody>
          <a:bodyPr>
            <a:normAutofit/>
          </a:bodyPr>
          <a:lstStyle>
            <a:lvl1pPr marL="0" indent="0" algn="ctr">
              <a:buNone/>
              <a:defRPr sz="2100" b="1">
                <a:solidFill>
                  <a:srgbClr val="89898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947093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quot;&quot;"/>
          <p:cNvPicPr>
            <a:picLocks noChangeAspect="1"/>
          </p:cNvPicPr>
          <p:nvPr userDrawn="1"/>
        </p:nvPicPr>
        <p:blipFill rotWithShape="1">
          <a:blip r:embed="rId18"/>
          <a:srcRect t="-18262"/>
          <a:stretch/>
        </p:blipFill>
        <p:spPr>
          <a:xfrm>
            <a:off x="152400" y="6194300"/>
            <a:ext cx="11887200" cy="527175"/>
          </a:xfrm>
          <a:prstGeom prst="rect">
            <a:avLst/>
          </a:prstGeom>
        </p:spPr>
      </p:pic>
      <p:sp>
        <p:nvSpPr>
          <p:cNvPr id="6" name="Slide Number Placeholder 5"/>
          <p:cNvSpPr>
            <a:spLocks noGrp="1"/>
          </p:cNvSpPr>
          <p:nvPr>
            <p:ph type="sldNum" sz="quarter" idx="4"/>
          </p:nvPr>
        </p:nvSpPr>
        <p:spPr>
          <a:xfrm>
            <a:off x="9062013" y="6194300"/>
            <a:ext cx="27432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charset="0"/>
                <a:ea typeface="Source Sans Pro" charset="0"/>
                <a:cs typeface="Source Sans Pro" charset="0"/>
              </a:defRPr>
            </a:lvl1pPr>
          </a:lstStyle>
          <a:p>
            <a:fld id="{B1AB44B9-F1EC-4F4B-88D4-413245C9CD3E}" type="slidenum">
              <a:rPr lang="en-US" smtClean="0"/>
              <a:pPr/>
              <a:t>‹#›</a:t>
            </a:fld>
            <a:endParaRPr lang="en-US" dirty="0"/>
          </a:p>
        </p:txBody>
      </p:sp>
      <p:sp>
        <p:nvSpPr>
          <p:cNvPr id="2" name="Title Placeholder 1"/>
          <p:cNvSpPr>
            <a:spLocks noGrp="1"/>
          </p:cNvSpPr>
          <p:nvPr>
            <p:ph type="title"/>
          </p:nvPr>
        </p:nvSpPr>
        <p:spPr>
          <a:xfrm>
            <a:off x="838200" y="530649"/>
            <a:ext cx="10515600" cy="1160039"/>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20662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4038600" y="619430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Source Sans Pro" charset="0"/>
                <a:ea typeface="Source Sans Pro" charset="0"/>
                <a:cs typeface="Source Sans Pro" charset="0"/>
              </a:defRPr>
            </a:lvl1pPr>
          </a:lstStyle>
          <a:p>
            <a:endParaRPr lang="en-US" dirty="0"/>
          </a:p>
        </p:txBody>
      </p:sp>
      <p:sp>
        <p:nvSpPr>
          <p:cNvPr id="10" name="Rectangle 9" descr="&quot;&quot;"/>
          <p:cNvSpPr/>
          <p:nvPr userDrawn="1"/>
        </p:nvSpPr>
        <p:spPr>
          <a:xfrm>
            <a:off x="0" y="6135624"/>
            <a:ext cx="605928" cy="722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descr="&quot;&quot;"/>
          <p:cNvGrpSpPr/>
          <p:nvPr userDrawn="1"/>
        </p:nvGrpSpPr>
        <p:grpSpPr>
          <a:xfrm>
            <a:off x="147204" y="119502"/>
            <a:ext cx="11892396" cy="329742"/>
            <a:chOff x="147204" y="119502"/>
            <a:chExt cx="11892396" cy="329742"/>
          </a:xfrm>
        </p:grpSpPr>
        <p:sp>
          <p:nvSpPr>
            <p:cNvPr id="11" name="Rectangle 10"/>
            <p:cNvSpPr/>
            <p:nvPr userDrawn="1"/>
          </p:nvSpPr>
          <p:spPr>
            <a:xfrm>
              <a:off x="11913204" y="119502"/>
              <a:ext cx="126396" cy="329742"/>
            </a:xfrm>
            <a:prstGeom prst="rect">
              <a:avLst/>
            </a:prstGeom>
            <a:solidFill>
              <a:srgbClr val="003F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Rectangle 11"/>
            <p:cNvSpPr/>
            <p:nvPr userDrawn="1"/>
          </p:nvSpPr>
          <p:spPr>
            <a:xfrm rot="5400000">
              <a:off x="5967006" y="-5700300"/>
              <a:ext cx="126396" cy="11766000"/>
            </a:xfrm>
            <a:prstGeom prst="rect">
              <a:avLst/>
            </a:prstGeom>
            <a:solidFill>
              <a:srgbClr val="003F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3" name="Rectangle 12"/>
            <p:cNvSpPr/>
            <p:nvPr userDrawn="1"/>
          </p:nvSpPr>
          <p:spPr>
            <a:xfrm>
              <a:off x="147204" y="119502"/>
              <a:ext cx="126396" cy="329742"/>
            </a:xfrm>
            <a:prstGeom prst="rect">
              <a:avLst/>
            </a:prstGeom>
            <a:solidFill>
              <a:srgbClr val="003F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grpSp>
      <p:sp>
        <p:nvSpPr>
          <p:cNvPr id="15" name="Rectangle 14" descr="&quot;&quot;"/>
          <p:cNvSpPr/>
          <p:nvPr userDrawn="1"/>
        </p:nvSpPr>
        <p:spPr>
          <a:xfrm>
            <a:off x="11913204" y="6277140"/>
            <a:ext cx="126396" cy="441342"/>
          </a:xfrm>
          <a:custGeom>
            <a:avLst/>
            <a:gdLst>
              <a:gd name="connsiteX0" fmla="*/ 0 w 126396"/>
              <a:gd name="connsiteY0" fmla="*/ 0 h 441341"/>
              <a:gd name="connsiteX1" fmla="*/ 126396 w 126396"/>
              <a:gd name="connsiteY1" fmla="*/ 0 h 441341"/>
              <a:gd name="connsiteX2" fmla="*/ 126396 w 126396"/>
              <a:gd name="connsiteY2" fmla="*/ 441341 h 441341"/>
              <a:gd name="connsiteX3" fmla="*/ 0 w 126396"/>
              <a:gd name="connsiteY3" fmla="*/ 441341 h 441341"/>
              <a:gd name="connsiteX4" fmla="*/ 0 w 126396"/>
              <a:gd name="connsiteY4" fmla="*/ 0 h 441341"/>
              <a:gd name="connsiteX0" fmla="*/ 0 w 126396"/>
              <a:gd name="connsiteY0" fmla="*/ 0 h 441341"/>
              <a:gd name="connsiteX1" fmla="*/ 126396 w 126396"/>
              <a:gd name="connsiteY1" fmla="*/ 0 h 441341"/>
              <a:gd name="connsiteX2" fmla="*/ 126396 w 126396"/>
              <a:gd name="connsiteY2" fmla="*/ 336566 h 441341"/>
              <a:gd name="connsiteX3" fmla="*/ 0 w 126396"/>
              <a:gd name="connsiteY3" fmla="*/ 441341 h 441341"/>
              <a:gd name="connsiteX4" fmla="*/ 0 w 126396"/>
              <a:gd name="connsiteY4" fmla="*/ 0 h 441341"/>
              <a:gd name="connsiteX0" fmla="*/ 0 w 126396"/>
              <a:gd name="connsiteY0" fmla="*/ 0 h 441341"/>
              <a:gd name="connsiteX1" fmla="*/ 126396 w 126396"/>
              <a:gd name="connsiteY1" fmla="*/ 0 h 441341"/>
              <a:gd name="connsiteX2" fmla="*/ 126396 w 126396"/>
              <a:gd name="connsiteY2" fmla="*/ 327041 h 441341"/>
              <a:gd name="connsiteX3" fmla="*/ 0 w 126396"/>
              <a:gd name="connsiteY3" fmla="*/ 441341 h 441341"/>
              <a:gd name="connsiteX4" fmla="*/ 0 w 126396"/>
              <a:gd name="connsiteY4" fmla="*/ 0 h 441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96" h="441341">
                <a:moveTo>
                  <a:pt x="0" y="0"/>
                </a:moveTo>
                <a:lnTo>
                  <a:pt x="126396" y="0"/>
                </a:lnTo>
                <a:lnTo>
                  <a:pt x="126396" y="327041"/>
                </a:lnTo>
                <a:lnTo>
                  <a:pt x="0" y="441341"/>
                </a:lnTo>
                <a:lnTo>
                  <a:pt x="0" y="0"/>
                </a:lnTo>
                <a:close/>
              </a:path>
            </a:pathLst>
          </a:custGeom>
          <a:solidFill>
            <a:srgbClr val="003F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16" name="Picture 15"/>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146663" y="6448922"/>
            <a:ext cx="356632" cy="272601"/>
          </a:xfrm>
          <a:prstGeom prst="rect">
            <a:avLst/>
          </a:prstGeom>
        </p:spPr>
      </p:pic>
      <p:sp>
        <p:nvSpPr>
          <p:cNvPr id="4" name="Date Placeholder 3"/>
          <p:cNvSpPr>
            <a:spLocks noGrp="1"/>
          </p:cNvSpPr>
          <p:nvPr>
            <p:ph type="dt" sz="half" idx="2"/>
          </p:nvPr>
        </p:nvSpPr>
        <p:spPr>
          <a:xfrm>
            <a:off x="521226" y="6194300"/>
            <a:ext cx="2394420" cy="365125"/>
          </a:xfrm>
          <a:prstGeom prst="rect">
            <a:avLst/>
          </a:prstGeom>
        </p:spPr>
        <p:txBody>
          <a:bodyPr vert="horz" lIns="91440" tIns="45720" rIns="91440" bIns="45720" rtlCol="0" anchor="ctr"/>
          <a:lstStyle>
            <a:lvl1pPr algn="l">
              <a:defRPr sz="1200">
                <a:solidFill>
                  <a:schemeClr val="tx1">
                    <a:tint val="75000"/>
                  </a:schemeClr>
                </a:solidFill>
                <a:latin typeface="Source Sans Pro" charset="0"/>
                <a:ea typeface="Source Sans Pro" charset="0"/>
                <a:cs typeface="Source Sans Pro" charset="0"/>
              </a:defRPr>
            </a:lvl1pPr>
          </a:lstStyle>
          <a:p>
            <a:fld id="{96B854B8-A2FC-3842-9F94-7A6835489AD3}" type="datetime4">
              <a:rPr lang="en-US" smtClean="0"/>
              <a:pPr/>
              <a:t>June 10, 2022</a:t>
            </a:fld>
            <a:endParaRPr lang="en-US" dirty="0"/>
          </a:p>
        </p:txBody>
      </p:sp>
    </p:spTree>
    <p:extLst>
      <p:ext uri="{BB962C8B-B14F-4D97-AF65-F5344CB8AC3E}">
        <p14:creationId xmlns:p14="http://schemas.microsoft.com/office/powerpoint/2010/main" val="145296608"/>
      </p:ext>
    </p:extLst>
  </p:cSld>
  <p:clrMap bg1="lt1" tx1="dk1" bg2="lt2" tx2="dk2" accent1="accent1" accent2="accent2" accent3="accent3" accent4="accent4" accent5="accent5" accent6="accent6" hlink="hlink" folHlink="folHlink"/>
  <p:sldLayoutIdLst>
    <p:sldLayoutId id="2147483663" r:id="rId1"/>
    <p:sldLayoutId id="2147483666" r:id="rId2"/>
    <p:sldLayoutId id="2147483649" r:id="rId3"/>
    <p:sldLayoutId id="2147483668" r:id="rId4"/>
    <p:sldLayoutId id="2147483667" r:id="rId5"/>
    <p:sldLayoutId id="2147483662" r:id="rId6"/>
    <p:sldLayoutId id="2147483665" r:id="rId7"/>
    <p:sldLayoutId id="2147483651" r:id="rId8"/>
    <p:sldLayoutId id="2147483650" r:id="rId9"/>
    <p:sldLayoutId id="2147483652" r:id="rId10"/>
    <p:sldLayoutId id="2147483653" r:id="rId11"/>
    <p:sldLayoutId id="2147483654" r:id="rId12"/>
    <p:sldLayoutId id="2147483655" r:id="rId13"/>
    <p:sldLayoutId id="2147483656" r:id="rId14"/>
    <p:sldLayoutId id="2147483657" r:id="rId15"/>
    <p:sldLayoutId id="2147483669" r:id="rId16"/>
  </p:sldLayoutIdLst>
  <p:hf hdr="0" ftr="0" dt="0"/>
  <p:txStyles>
    <p:titleStyle>
      <a:lvl1pPr algn="ctr" defTabSz="914400" rtl="0" eaLnBrk="1" latinLnBrk="0" hangingPunct="1">
        <a:lnSpc>
          <a:spcPct val="90000"/>
        </a:lnSpc>
        <a:spcBef>
          <a:spcPct val="0"/>
        </a:spcBef>
        <a:buNone/>
        <a:defRPr sz="3600" b="1" i="0" kern="1200" spc="-100" baseline="0">
          <a:solidFill>
            <a:srgbClr val="003F80"/>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tiff"/><Relationship Id="rId7"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25.tiff"/><Relationship Id="rId5" Type="http://schemas.openxmlformats.org/officeDocument/2006/relationships/image" Target="../media/image24.tiff"/><Relationship Id="rId10" Type="http://schemas.openxmlformats.org/officeDocument/2006/relationships/image" Target="../media/image29.png"/><Relationship Id="rId4" Type="http://schemas.openxmlformats.org/officeDocument/2006/relationships/image" Target="../media/image23.tiff"/><Relationship Id="rId9"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18" Type="http://schemas.openxmlformats.org/officeDocument/2006/relationships/image" Target="../media/image43.png"/><Relationship Id="rId3" Type="http://schemas.openxmlformats.org/officeDocument/2006/relationships/hyperlink" Target="http://www.sba.gov/ak" TargetMode="External"/><Relationship Id="rId7" Type="http://schemas.openxmlformats.org/officeDocument/2006/relationships/hyperlink" Target="http://www.sba.gov/updates" TargetMode="External"/><Relationship Id="rId12" Type="http://schemas.openxmlformats.org/officeDocument/2006/relationships/image" Target="../media/image37.png"/><Relationship Id="rId17" Type="http://schemas.openxmlformats.org/officeDocument/2006/relationships/image" Target="../media/image42.JPG"/><Relationship Id="rId2" Type="http://schemas.openxmlformats.org/officeDocument/2006/relationships/image" Target="../media/image32.png"/><Relationship Id="rId16" Type="http://schemas.openxmlformats.org/officeDocument/2006/relationships/image" Target="../media/image41.png"/><Relationship Id="rId1" Type="http://schemas.openxmlformats.org/officeDocument/2006/relationships/slideLayout" Target="../slideLayouts/slideLayout9.xml"/><Relationship Id="rId6" Type="http://schemas.openxmlformats.org/officeDocument/2006/relationships/hyperlink" Target="http://www.sba.gov/wa" TargetMode="External"/><Relationship Id="rId11" Type="http://schemas.openxmlformats.org/officeDocument/2006/relationships/image" Target="../media/image36.png"/><Relationship Id="rId5" Type="http://schemas.openxmlformats.org/officeDocument/2006/relationships/hyperlink" Target="http://www.sba.gov/or" TargetMode="External"/><Relationship Id="rId15" Type="http://schemas.openxmlformats.org/officeDocument/2006/relationships/image" Target="../media/image40.png"/><Relationship Id="rId10" Type="http://schemas.openxmlformats.org/officeDocument/2006/relationships/image" Target="../media/image35.png"/><Relationship Id="rId19" Type="http://schemas.openxmlformats.org/officeDocument/2006/relationships/image" Target="../media/image44.png"/><Relationship Id="rId4" Type="http://schemas.openxmlformats.org/officeDocument/2006/relationships/hyperlink" Target="http://www.sba.gov/id" TargetMode="External"/><Relationship Id="rId9" Type="http://schemas.openxmlformats.org/officeDocument/2006/relationships/image" Target="../media/image34.png"/><Relationship Id="rId14" Type="http://schemas.openxmlformats.org/officeDocument/2006/relationships/image" Target="../media/image39.JPG"/></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3.xml"/><Relationship Id="rId5" Type="http://schemas.openxmlformats.org/officeDocument/2006/relationships/hyperlink" Target="mailto:ryan.pella@sba.gov" TargetMode="External"/><Relationship Id="rId4" Type="http://schemas.openxmlformats.org/officeDocument/2006/relationships/hyperlink" Target="mailto:garth.macdonald@sba.gov"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14.jp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image" Target="../media/image14.jp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C572D-0CDC-4FB7-8E6F-49F54578CC7A}"/>
              </a:ext>
            </a:extLst>
          </p:cNvPr>
          <p:cNvSpPr>
            <a:spLocks noGrp="1"/>
          </p:cNvSpPr>
          <p:nvPr>
            <p:ph type="ctrTitle"/>
          </p:nvPr>
        </p:nvSpPr>
        <p:spPr>
          <a:xfrm>
            <a:off x="1977292" y="2135171"/>
            <a:ext cx="8143631" cy="3292933"/>
          </a:xfrm>
        </p:spPr>
        <p:txBody>
          <a:bodyPr>
            <a:normAutofit/>
          </a:bodyPr>
          <a:lstStyle/>
          <a:p>
            <a:r>
              <a:rPr lang="en-US" sz="4000" dirty="0"/>
              <a:t>We Make Small Business Our Business</a:t>
            </a:r>
            <a:br>
              <a:rPr lang="en-US" sz="3600" dirty="0"/>
            </a:br>
            <a:r>
              <a:rPr lang="en-US" sz="1800" b="0" dirty="0"/>
              <a:t> </a:t>
            </a:r>
          </a:p>
        </p:txBody>
      </p:sp>
      <p:sp>
        <p:nvSpPr>
          <p:cNvPr id="4" name="Text Placeholder 3">
            <a:extLst>
              <a:ext uri="{FF2B5EF4-FFF2-40B4-BE49-F238E27FC236}">
                <a16:creationId xmlns:a16="http://schemas.microsoft.com/office/drawing/2014/main" id="{4F4CB3E7-A84F-41BD-A5B6-B2051CB36028}"/>
              </a:ext>
            </a:extLst>
          </p:cNvPr>
          <p:cNvSpPr>
            <a:spLocks noGrp="1"/>
          </p:cNvSpPr>
          <p:nvPr>
            <p:ph type="body" sz="quarter" idx="10"/>
          </p:nvPr>
        </p:nvSpPr>
        <p:spPr>
          <a:xfrm>
            <a:off x="1627589" y="5889388"/>
            <a:ext cx="8405274" cy="2242023"/>
          </a:xfrm>
        </p:spPr>
        <p:txBody>
          <a:bodyPr/>
          <a:lstStyle/>
          <a:p>
            <a:pPr>
              <a:lnSpc>
                <a:spcPct val="100000"/>
              </a:lnSpc>
              <a:spcBef>
                <a:spcPts val="0"/>
              </a:spcBef>
            </a:pPr>
            <a:r>
              <a:rPr lang="en-US" sz="1800" dirty="0">
                <a:solidFill>
                  <a:schemeClr val="bg1"/>
                </a:solidFill>
              </a:rPr>
              <a:t>SBA Pacific Northwest – Region 10</a:t>
            </a:r>
          </a:p>
          <a:p>
            <a:pPr>
              <a:lnSpc>
                <a:spcPct val="100000"/>
              </a:lnSpc>
              <a:spcBef>
                <a:spcPts val="0"/>
              </a:spcBef>
            </a:pPr>
            <a:r>
              <a:rPr lang="en-US" sz="1800" b="0" dirty="0">
                <a:solidFill>
                  <a:schemeClr val="bg1"/>
                </a:solidFill>
              </a:rPr>
              <a:t>Mike Fong, Regional Administrator</a:t>
            </a:r>
          </a:p>
          <a:p>
            <a:pPr>
              <a:lnSpc>
                <a:spcPct val="100000"/>
              </a:lnSpc>
              <a:spcBef>
                <a:spcPts val="0"/>
              </a:spcBef>
            </a:pPr>
            <a:r>
              <a:rPr lang="en-US" sz="1400" b="0" dirty="0">
                <a:solidFill>
                  <a:schemeClr val="bg1"/>
                </a:solidFill>
              </a:rPr>
              <a:t>June 2022</a:t>
            </a:r>
          </a:p>
          <a:p>
            <a:endParaRPr lang="en-US" b="0" dirty="0">
              <a:solidFill>
                <a:schemeClr val="bg1"/>
              </a:solidFill>
            </a:endParaRPr>
          </a:p>
        </p:txBody>
      </p:sp>
      <p:pic>
        <p:nvPicPr>
          <p:cNvPr id="7" name="Picture 6">
            <a:extLst>
              <a:ext uri="{FF2B5EF4-FFF2-40B4-BE49-F238E27FC236}">
                <a16:creationId xmlns:a16="http://schemas.microsoft.com/office/drawing/2014/main" id="{5D78B385-D943-46E8-B785-F246AD99973C}"/>
              </a:ext>
            </a:extLst>
          </p:cNvPr>
          <p:cNvPicPr>
            <a:picLocks noChangeAspect="1"/>
          </p:cNvPicPr>
          <p:nvPr/>
        </p:nvPicPr>
        <p:blipFill rotWithShape="1">
          <a:blip r:embed="rId3">
            <a:extLst>
              <a:ext uri="{28A0092B-C50C-407E-A947-70E740481C1C}">
                <a14:useLocalDpi xmlns:a14="http://schemas.microsoft.com/office/drawing/2010/main" val="0"/>
              </a:ext>
            </a:extLst>
          </a:blip>
          <a:srcRect t="6772" r="27875"/>
          <a:stretch/>
        </p:blipFill>
        <p:spPr>
          <a:xfrm>
            <a:off x="0" y="1801659"/>
            <a:ext cx="12185024" cy="2242022"/>
          </a:xfrm>
          <a:prstGeom prst="rect">
            <a:avLst/>
          </a:prstGeom>
        </p:spPr>
      </p:pic>
    </p:spTree>
    <p:extLst>
      <p:ext uri="{BB962C8B-B14F-4D97-AF65-F5344CB8AC3E}">
        <p14:creationId xmlns:p14="http://schemas.microsoft.com/office/powerpoint/2010/main" val="11522527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2D599-6BBE-4E07-8BA1-02D7E90AAF37}"/>
              </a:ext>
            </a:extLst>
          </p:cNvPr>
          <p:cNvSpPr>
            <a:spLocks noGrp="1"/>
          </p:cNvSpPr>
          <p:nvPr>
            <p:ph type="title"/>
          </p:nvPr>
        </p:nvSpPr>
        <p:spPr>
          <a:xfrm>
            <a:off x="851877" y="2528072"/>
            <a:ext cx="10441353" cy="1181204"/>
          </a:xfrm>
        </p:spPr>
        <p:txBody>
          <a:bodyPr>
            <a:noAutofit/>
          </a:bodyPr>
          <a:lstStyle/>
          <a:p>
            <a:r>
              <a:rPr lang="en-US" sz="5400" dirty="0"/>
              <a:t>How Can SBA Help My Business Succeed?</a:t>
            </a:r>
          </a:p>
        </p:txBody>
      </p:sp>
      <p:sp>
        <p:nvSpPr>
          <p:cNvPr id="3" name="Slide Number Placeholder 2">
            <a:extLst>
              <a:ext uri="{FF2B5EF4-FFF2-40B4-BE49-F238E27FC236}">
                <a16:creationId xmlns:a16="http://schemas.microsoft.com/office/drawing/2014/main" id="{EF495353-7B65-4641-958F-FBA07CFDF7EF}"/>
              </a:ext>
            </a:extLst>
          </p:cNvPr>
          <p:cNvSpPr>
            <a:spLocks noGrp="1"/>
          </p:cNvSpPr>
          <p:nvPr>
            <p:ph type="sldNum" sz="quarter" idx="12"/>
          </p:nvPr>
        </p:nvSpPr>
        <p:spPr/>
        <p:txBody>
          <a:bodyPr/>
          <a:lstStyle/>
          <a:p>
            <a:fld id="{B1AB44B9-F1EC-4F4B-88D4-413245C9CD3E}" type="slidenum">
              <a:rPr lang="en-US" smtClean="0"/>
              <a:t>10</a:t>
            </a:fld>
            <a:endParaRPr lang="en-US"/>
          </a:p>
        </p:txBody>
      </p:sp>
    </p:spTree>
    <p:extLst>
      <p:ext uri="{BB962C8B-B14F-4D97-AF65-F5344CB8AC3E}">
        <p14:creationId xmlns:p14="http://schemas.microsoft.com/office/powerpoint/2010/main" val="4625077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BF3DC-9037-4834-B919-E8BF9ED856A4}"/>
              </a:ext>
            </a:extLst>
          </p:cNvPr>
          <p:cNvSpPr>
            <a:spLocks noGrp="1"/>
          </p:cNvSpPr>
          <p:nvPr>
            <p:ph type="title"/>
          </p:nvPr>
        </p:nvSpPr>
        <p:spPr/>
        <p:txBody>
          <a:bodyPr>
            <a:normAutofit fontScale="90000"/>
          </a:bodyPr>
          <a:lstStyle/>
          <a:p>
            <a:r>
              <a:rPr lang="en-US" dirty="0"/>
              <a:t>SBA works to ignite change and spark action so small businesses can confidently start, grow, expand, or recover.</a:t>
            </a:r>
          </a:p>
        </p:txBody>
      </p:sp>
      <p:sp>
        <p:nvSpPr>
          <p:cNvPr id="3" name="Slide Number Placeholder 2">
            <a:extLst>
              <a:ext uri="{FF2B5EF4-FFF2-40B4-BE49-F238E27FC236}">
                <a16:creationId xmlns:a16="http://schemas.microsoft.com/office/drawing/2014/main" id="{98636F73-BE88-405C-B6C7-6E26A870B747}"/>
              </a:ext>
            </a:extLst>
          </p:cNvPr>
          <p:cNvSpPr>
            <a:spLocks noGrp="1"/>
          </p:cNvSpPr>
          <p:nvPr>
            <p:ph type="sldNum" sz="quarter" idx="12"/>
          </p:nvPr>
        </p:nvSpPr>
        <p:spPr/>
        <p:txBody>
          <a:bodyPr/>
          <a:lstStyle/>
          <a:p>
            <a:fld id="{B1AB44B9-F1EC-4F4B-88D4-413245C9CD3E}" type="slidenum">
              <a:rPr lang="en-US" smtClean="0"/>
              <a:t>11</a:t>
            </a:fld>
            <a:endParaRPr lang="en-US"/>
          </a:p>
        </p:txBody>
      </p:sp>
      <p:pic>
        <p:nvPicPr>
          <p:cNvPr id="5" name="Picture 4" descr="Icon&#10;&#10;Description automatically generated">
            <a:extLst>
              <a:ext uri="{FF2B5EF4-FFF2-40B4-BE49-F238E27FC236}">
                <a16:creationId xmlns:a16="http://schemas.microsoft.com/office/drawing/2014/main" id="{A3DA6334-77A0-42F3-9AB3-F04D3A3EEEF0}"/>
              </a:ext>
            </a:extLst>
          </p:cNvPr>
          <p:cNvPicPr>
            <a:picLocks noChangeAspect="1"/>
          </p:cNvPicPr>
          <p:nvPr/>
        </p:nvPicPr>
        <p:blipFill>
          <a:blip r:embed="rId2"/>
          <a:stretch>
            <a:fillRect/>
          </a:stretch>
        </p:blipFill>
        <p:spPr>
          <a:xfrm>
            <a:off x="1407014" y="2428874"/>
            <a:ext cx="2094278" cy="2094278"/>
          </a:xfrm>
          <a:prstGeom prst="rect">
            <a:avLst/>
          </a:prstGeom>
        </p:spPr>
      </p:pic>
      <p:pic>
        <p:nvPicPr>
          <p:cNvPr id="7" name="Picture 6" descr="Icon&#10;&#10;Description automatically generated">
            <a:extLst>
              <a:ext uri="{FF2B5EF4-FFF2-40B4-BE49-F238E27FC236}">
                <a16:creationId xmlns:a16="http://schemas.microsoft.com/office/drawing/2014/main" id="{EC6B2BFC-893F-4602-B337-ED0B3B6EC6FF}"/>
              </a:ext>
            </a:extLst>
          </p:cNvPr>
          <p:cNvPicPr>
            <a:picLocks noChangeAspect="1"/>
          </p:cNvPicPr>
          <p:nvPr/>
        </p:nvPicPr>
        <p:blipFill>
          <a:blip r:embed="rId3"/>
          <a:stretch>
            <a:fillRect/>
          </a:stretch>
        </p:blipFill>
        <p:spPr>
          <a:xfrm>
            <a:off x="6422658" y="2573947"/>
            <a:ext cx="2000250" cy="2000250"/>
          </a:xfrm>
          <a:prstGeom prst="rect">
            <a:avLst/>
          </a:prstGeom>
        </p:spPr>
      </p:pic>
      <p:pic>
        <p:nvPicPr>
          <p:cNvPr id="9" name="Picture 8" descr="Icon&#10;&#10;Description automatically generated">
            <a:extLst>
              <a:ext uri="{FF2B5EF4-FFF2-40B4-BE49-F238E27FC236}">
                <a16:creationId xmlns:a16="http://schemas.microsoft.com/office/drawing/2014/main" id="{106B1700-5C3E-4612-A1B6-5F4600E9BAA0}"/>
              </a:ext>
            </a:extLst>
          </p:cNvPr>
          <p:cNvPicPr>
            <a:picLocks noChangeAspect="1"/>
          </p:cNvPicPr>
          <p:nvPr/>
        </p:nvPicPr>
        <p:blipFill>
          <a:blip r:embed="rId4"/>
          <a:stretch>
            <a:fillRect/>
          </a:stretch>
        </p:blipFill>
        <p:spPr>
          <a:xfrm>
            <a:off x="3739905" y="2382955"/>
            <a:ext cx="2172433" cy="2172433"/>
          </a:xfrm>
          <a:prstGeom prst="rect">
            <a:avLst/>
          </a:prstGeom>
        </p:spPr>
      </p:pic>
      <p:pic>
        <p:nvPicPr>
          <p:cNvPr id="11" name="Picture 10" descr="Icon&#10;&#10;Description automatically generated">
            <a:extLst>
              <a:ext uri="{FF2B5EF4-FFF2-40B4-BE49-F238E27FC236}">
                <a16:creationId xmlns:a16="http://schemas.microsoft.com/office/drawing/2014/main" id="{C7332361-0F5D-4173-AE45-75E6170F2F4C}"/>
              </a:ext>
            </a:extLst>
          </p:cNvPr>
          <p:cNvPicPr>
            <a:picLocks noChangeAspect="1"/>
          </p:cNvPicPr>
          <p:nvPr/>
        </p:nvPicPr>
        <p:blipFill>
          <a:blip r:embed="rId5"/>
          <a:stretch>
            <a:fillRect/>
          </a:stretch>
        </p:blipFill>
        <p:spPr>
          <a:xfrm>
            <a:off x="8933229" y="2434980"/>
            <a:ext cx="2000250" cy="2000250"/>
          </a:xfrm>
          <a:prstGeom prst="rect">
            <a:avLst/>
          </a:prstGeom>
        </p:spPr>
      </p:pic>
      <p:sp>
        <p:nvSpPr>
          <p:cNvPr id="12" name="TextBox 11">
            <a:extLst>
              <a:ext uri="{FF2B5EF4-FFF2-40B4-BE49-F238E27FC236}">
                <a16:creationId xmlns:a16="http://schemas.microsoft.com/office/drawing/2014/main" id="{6A5F4639-F63C-4822-82D2-8AA4E23836F9}"/>
              </a:ext>
            </a:extLst>
          </p:cNvPr>
          <p:cNvSpPr txBox="1"/>
          <p:nvPr/>
        </p:nvSpPr>
        <p:spPr>
          <a:xfrm>
            <a:off x="336550" y="4611807"/>
            <a:ext cx="3337169" cy="523220"/>
          </a:xfrm>
          <a:prstGeom prst="rect">
            <a:avLst/>
          </a:prstGeom>
          <a:noFill/>
        </p:spPr>
        <p:txBody>
          <a:bodyPr wrap="square" rtlCol="0">
            <a:spAutoFit/>
          </a:bodyPr>
          <a:lstStyle/>
          <a:p>
            <a:pPr algn="ctr"/>
            <a:r>
              <a:rPr lang="en-US" sz="2800" dirty="0">
                <a:latin typeface="Source Sans Pro" panose="020B0503030403020204" pitchFamily="34" charset="0"/>
                <a:ea typeface="Source Sans Pro" panose="020B0503030403020204" pitchFamily="34" charset="0"/>
              </a:rPr>
              <a:t>Plan Your Business</a:t>
            </a:r>
          </a:p>
        </p:txBody>
      </p:sp>
      <p:sp>
        <p:nvSpPr>
          <p:cNvPr id="13" name="TextBox 12">
            <a:extLst>
              <a:ext uri="{FF2B5EF4-FFF2-40B4-BE49-F238E27FC236}">
                <a16:creationId xmlns:a16="http://schemas.microsoft.com/office/drawing/2014/main" id="{CBA58718-BA14-4FD2-9F6A-7E9ED4F8AFDF}"/>
              </a:ext>
            </a:extLst>
          </p:cNvPr>
          <p:cNvSpPr txBox="1"/>
          <p:nvPr/>
        </p:nvSpPr>
        <p:spPr>
          <a:xfrm>
            <a:off x="3376245" y="4611806"/>
            <a:ext cx="2719755" cy="954107"/>
          </a:xfrm>
          <a:prstGeom prst="rect">
            <a:avLst/>
          </a:prstGeom>
          <a:noFill/>
        </p:spPr>
        <p:txBody>
          <a:bodyPr wrap="square" rtlCol="0">
            <a:spAutoFit/>
          </a:bodyPr>
          <a:lstStyle/>
          <a:p>
            <a:pPr algn="ctr"/>
            <a:r>
              <a:rPr lang="en-US" sz="2800" dirty="0">
                <a:latin typeface="Source Sans Pro" panose="020B0503030403020204" pitchFamily="34" charset="0"/>
                <a:ea typeface="Source Sans Pro" panose="020B0503030403020204" pitchFamily="34" charset="0"/>
              </a:rPr>
              <a:t>Launch Your Business</a:t>
            </a:r>
          </a:p>
        </p:txBody>
      </p:sp>
      <p:sp>
        <p:nvSpPr>
          <p:cNvPr id="14" name="TextBox 13">
            <a:extLst>
              <a:ext uri="{FF2B5EF4-FFF2-40B4-BE49-F238E27FC236}">
                <a16:creationId xmlns:a16="http://schemas.microsoft.com/office/drawing/2014/main" id="{7607180E-9549-4F25-A1BA-D046F125E115}"/>
              </a:ext>
            </a:extLst>
          </p:cNvPr>
          <p:cNvSpPr txBox="1"/>
          <p:nvPr/>
        </p:nvSpPr>
        <p:spPr>
          <a:xfrm>
            <a:off x="5912338" y="4611807"/>
            <a:ext cx="2719755" cy="954107"/>
          </a:xfrm>
          <a:prstGeom prst="rect">
            <a:avLst/>
          </a:prstGeom>
          <a:noFill/>
        </p:spPr>
        <p:txBody>
          <a:bodyPr wrap="square" rtlCol="0">
            <a:spAutoFit/>
          </a:bodyPr>
          <a:lstStyle/>
          <a:p>
            <a:pPr algn="ctr"/>
            <a:r>
              <a:rPr lang="en-US" sz="2800" dirty="0">
                <a:latin typeface="Source Sans Pro" panose="020B0503030403020204" pitchFamily="34" charset="0"/>
                <a:ea typeface="Source Sans Pro" panose="020B0503030403020204" pitchFamily="34" charset="0"/>
              </a:rPr>
              <a:t>Manage Your Business</a:t>
            </a:r>
          </a:p>
        </p:txBody>
      </p:sp>
      <p:sp>
        <p:nvSpPr>
          <p:cNvPr id="15" name="TextBox 14">
            <a:extLst>
              <a:ext uri="{FF2B5EF4-FFF2-40B4-BE49-F238E27FC236}">
                <a16:creationId xmlns:a16="http://schemas.microsoft.com/office/drawing/2014/main" id="{A7EA6D97-7863-43D9-B561-8EA9D016B0B2}"/>
              </a:ext>
            </a:extLst>
          </p:cNvPr>
          <p:cNvSpPr txBox="1"/>
          <p:nvPr/>
        </p:nvSpPr>
        <p:spPr>
          <a:xfrm>
            <a:off x="8477738" y="4657973"/>
            <a:ext cx="2719755" cy="954107"/>
          </a:xfrm>
          <a:prstGeom prst="rect">
            <a:avLst/>
          </a:prstGeom>
          <a:noFill/>
        </p:spPr>
        <p:txBody>
          <a:bodyPr wrap="square" rtlCol="0">
            <a:spAutoFit/>
          </a:bodyPr>
          <a:lstStyle/>
          <a:p>
            <a:pPr algn="ctr"/>
            <a:r>
              <a:rPr lang="en-US" sz="2800" dirty="0">
                <a:latin typeface="Source Sans Pro" panose="020B0503030403020204" pitchFamily="34" charset="0"/>
                <a:ea typeface="Source Sans Pro" panose="020B0503030403020204" pitchFamily="34" charset="0"/>
              </a:rPr>
              <a:t>Grow Your Business</a:t>
            </a:r>
          </a:p>
        </p:txBody>
      </p:sp>
    </p:spTree>
    <p:extLst>
      <p:ext uri="{BB962C8B-B14F-4D97-AF65-F5344CB8AC3E}">
        <p14:creationId xmlns:p14="http://schemas.microsoft.com/office/powerpoint/2010/main" val="21966836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89A7A33-7BEF-4B85-927C-03264540A4E4}"/>
              </a:ext>
            </a:extLst>
          </p:cNvPr>
          <p:cNvSpPr>
            <a:spLocks noGrp="1"/>
          </p:cNvSpPr>
          <p:nvPr>
            <p:ph type="sldNum" sz="quarter" idx="12"/>
          </p:nvPr>
        </p:nvSpPr>
        <p:spPr/>
        <p:txBody>
          <a:bodyPr/>
          <a:lstStyle/>
          <a:p>
            <a:fld id="{B1AB44B9-F1EC-4F4B-88D4-413245C9CD3E}" type="slidenum">
              <a:rPr lang="en-US" smtClean="0"/>
              <a:t>12</a:t>
            </a:fld>
            <a:endParaRPr lang="en-US"/>
          </a:p>
        </p:txBody>
      </p:sp>
      <p:pic>
        <p:nvPicPr>
          <p:cNvPr id="5" name="Picture 4">
            <a:extLst>
              <a:ext uri="{FF2B5EF4-FFF2-40B4-BE49-F238E27FC236}">
                <a16:creationId xmlns:a16="http://schemas.microsoft.com/office/drawing/2014/main" id="{C449E369-F8E0-48B7-BF41-2A90A54EC2E2}"/>
              </a:ext>
            </a:extLst>
          </p:cNvPr>
          <p:cNvPicPr>
            <a:picLocks noChangeAspect="1"/>
          </p:cNvPicPr>
          <p:nvPr/>
        </p:nvPicPr>
        <p:blipFill rotWithShape="1">
          <a:blip r:embed="rId2"/>
          <a:srcRect/>
          <a:stretch/>
        </p:blipFill>
        <p:spPr>
          <a:xfrm>
            <a:off x="91440" y="42167"/>
            <a:ext cx="6654084" cy="6469569"/>
          </a:xfrm>
          <a:prstGeom prst="rect">
            <a:avLst/>
          </a:prstGeom>
        </p:spPr>
      </p:pic>
      <p:sp>
        <p:nvSpPr>
          <p:cNvPr id="6" name="Rectangle 5">
            <a:extLst>
              <a:ext uri="{FF2B5EF4-FFF2-40B4-BE49-F238E27FC236}">
                <a16:creationId xmlns:a16="http://schemas.microsoft.com/office/drawing/2014/main" id="{F61BB126-FA63-449A-841F-FD871B277561}"/>
              </a:ext>
            </a:extLst>
          </p:cNvPr>
          <p:cNvSpPr/>
          <p:nvPr/>
        </p:nvSpPr>
        <p:spPr>
          <a:xfrm>
            <a:off x="6289040" y="530649"/>
            <a:ext cx="660400" cy="8003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B04CE4-6E95-41E9-A37F-FC9DB7663C7E}"/>
              </a:ext>
            </a:extLst>
          </p:cNvPr>
          <p:cNvSpPr>
            <a:spLocks noGrp="1"/>
          </p:cNvSpPr>
          <p:nvPr>
            <p:ph type="title"/>
          </p:nvPr>
        </p:nvSpPr>
        <p:spPr>
          <a:xfrm>
            <a:off x="5069841" y="530649"/>
            <a:ext cx="6877602" cy="1582631"/>
          </a:xfrm>
        </p:spPr>
        <p:txBody>
          <a:bodyPr>
            <a:normAutofit/>
          </a:bodyPr>
          <a:lstStyle/>
          <a:p>
            <a:r>
              <a:rPr lang="en-US" dirty="0"/>
              <a:t>          Technical Assistance</a:t>
            </a:r>
            <a:br>
              <a:rPr lang="en-US" dirty="0"/>
            </a:br>
            <a:endParaRPr lang="en-US" dirty="0"/>
          </a:p>
        </p:txBody>
      </p:sp>
      <p:sp>
        <p:nvSpPr>
          <p:cNvPr id="8" name="Content Placeholder 6">
            <a:extLst>
              <a:ext uri="{FF2B5EF4-FFF2-40B4-BE49-F238E27FC236}">
                <a16:creationId xmlns:a16="http://schemas.microsoft.com/office/drawing/2014/main" id="{DC8F730F-BA95-4F88-A317-42BC242AFC6E}"/>
              </a:ext>
            </a:extLst>
          </p:cNvPr>
          <p:cNvSpPr txBox="1">
            <a:spLocks/>
          </p:cNvSpPr>
          <p:nvPr/>
        </p:nvSpPr>
        <p:spPr>
          <a:xfrm>
            <a:off x="6695450" y="1709741"/>
            <a:ext cx="5496550" cy="4399564"/>
          </a:xfrm>
          <a:prstGeom prst="rect">
            <a:avLst/>
          </a:prstGeom>
        </p:spPr>
        <p:txBody>
          <a:bodyPr vert="horz" lIns="91440" tIns="45720" rIns="91440" bIns="45720" rtlCol="0">
            <a:normAutofit fontScale="92500" lnSpcReduction="10000"/>
          </a:bodyPr>
          <a:lstStyle>
            <a:lvl1pPr marL="171438" indent="-171438" algn="l" defTabSz="685749" rtl="0" eaLnBrk="1" latinLnBrk="0" hangingPunct="1">
              <a:lnSpc>
                <a:spcPct val="90000"/>
              </a:lnSpc>
              <a:spcBef>
                <a:spcPts val="750"/>
              </a:spcBef>
              <a:buFont typeface="Arial"/>
              <a:buChar char="•"/>
              <a:defRPr sz="2100" kern="1200">
                <a:solidFill>
                  <a:schemeClr val="tx1"/>
                </a:solidFill>
                <a:latin typeface="Source Sans Pro" charset="0"/>
                <a:ea typeface="Source Sans Pro" charset="0"/>
                <a:cs typeface="Source Sans Pro" charset="0"/>
              </a:defRPr>
            </a:lvl1pPr>
            <a:lvl2pPr marL="514313" indent="-171438" algn="l" defTabSz="685749" rtl="0" eaLnBrk="1" latinLnBrk="0" hangingPunct="1">
              <a:lnSpc>
                <a:spcPct val="90000"/>
              </a:lnSpc>
              <a:spcBef>
                <a:spcPts val="375"/>
              </a:spcBef>
              <a:buFont typeface="Arial"/>
              <a:buChar char="•"/>
              <a:defRPr sz="1800" kern="1200">
                <a:solidFill>
                  <a:schemeClr val="tx1"/>
                </a:solidFill>
                <a:latin typeface="Source Sans Pro" charset="0"/>
                <a:ea typeface="Source Sans Pro" charset="0"/>
                <a:cs typeface="Source Sans Pro" charset="0"/>
              </a:defRPr>
            </a:lvl2pPr>
            <a:lvl3pPr marL="857186" indent="-171438" algn="l" defTabSz="685749" rtl="0" eaLnBrk="1" latinLnBrk="0" hangingPunct="1">
              <a:lnSpc>
                <a:spcPct val="90000"/>
              </a:lnSpc>
              <a:spcBef>
                <a:spcPts val="375"/>
              </a:spcBef>
              <a:buFont typeface="Arial"/>
              <a:buChar char="•"/>
              <a:defRPr sz="1500" kern="1200">
                <a:solidFill>
                  <a:schemeClr val="tx1"/>
                </a:solidFill>
                <a:latin typeface="Source Sans Pro" charset="0"/>
                <a:ea typeface="Source Sans Pro" charset="0"/>
                <a:cs typeface="Source Sans Pro" charset="0"/>
              </a:defRPr>
            </a:lvl3pPr>
            <a:lvl4pPr marL="1200060" indent="-171438" algn="l" defTabSz="685749" rtl="0" eaLnBrk="1" latinLnBrk="0" hangingPunct="1">
              <a:lnSpc>
                <a:spcPct val="90000"/>
              </a:lnSpc>
              <a:spcBef>
                <a:spcPts val="375"/>
              </a:spcBef>
              <a:buFont typeface="Arial"/>
              <a:buChar char="•"/>
              <a:defRPr sz="1350" kern="1200">
                <a:solidFill>
                  <a:schemeClr val="tx1"/>
                </a:solidFill>
                <a:latin typeface="Source Sans Pro" charset="0"/>
                <a:ea typeface="Source Sans Pro" charset="0"/>
                <a:cs typeface="Source Sans Pro" charset="0"/>
              </a:defRPr>
            </a:lvl4pPr>
            <a:lvl5pPr marL="1542935" indent="-171438" algn="l" defTabSz="685749" rtl="0" eaLnBrk="1" latinLnBrk="0" hangingPunct="1">
              <a:lnSpc>
                <a:spcPct val="90000"/>
              </a:lnSpc>
              <a:spcBef>
                <a:spcPts val="375"/>
              </a:spcBef>
              <a:buFont typeface="Arial"/>
              <a:buChar char="•"/>
              <a:defRPr sz="1350" kern="1200">
                <a:solidFill>
                  <a:schemeClr val="tx1"/>
                </a:solidFill>
                <a:latin typeface="Source Sans Pro" charset="0"/>
                <a:ea typeface="Source Sans Pro" charset="0"/>
                <a:cs typeface="Source Sans Pro" charset="0"/>
              </a:defRPr>
            </a:lvl5pPr>
            <a:lvl6pPr marL="1885809" indent="-171438" algn="l" defTabSz="685749"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684" indent="-171438" algn="l" defTabSz="685749"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558" indent="-171438" algn="l" defTabSz="685749"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433" indent="-171438" algn="l" defTabSz="685749"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defTabSz="914400">
              <a:lnSpc>
                <a:spcPct val="150000"/>
              </a:lnSpc>
              <a:spcBef>
                <a:spcPts val="0"/>
              </a:spcBef>
            </a:pPr>
            <a:r>
              <a:rPr lang="en-US" sz="2200" dirty="0"/>
              <a:t>Confidential Counseling and Mentoring </a:t>
            </a:r>
          </a:p>
          <a:p>
            <a:pPr lvl="1" defTabSz="914400">
              <a:lnSpc>
                <a:spcPct val="150000"/>
              </a:lnSpc>
              <a:spcBef>
                <a:spcPts val="0"/>
              </a:spcBef>
            </a:pPr>
            <a:r>
              <a:rPr lang="en-US" sz="1900" dirty="0"/>
              <a:t>Small Business Development Centers (55)</a:t>
            </a:r>
          </a:p>
          <a:p>
            <a:pPr lvl="1" defTabSz="914400">
              <a:lnSpc>
                <a:spcPct val="150000"/>
              </a:lnSpc>
              <a:spcBef>
                <a:spcPts val="0"/>
              </a:spcBef>
            </a:pPr>
            <a:r>
              <a:rPr lang="en-US" sz="1900" dirty="0"/>
              <a:t>Women’s Business Centers (7)</a:t>
            </a:r>
          </a:p>
          <a:p>
            <a:pPr lvl="1" defTabSz="914400">
              <a:lnSpc>
                <a:spcPct val="150000"/>
              </a:lnSpc>
              <a:spcBef>
                <a:spcPts val="0"/>
              </a:spcBef>
            </a:pPr>
            <a:r>
              <a:rPr lang="en-US" sz="1900" dirty="0"/>
              <a:t>SCORE </a:t>
            </a:r>
            <a:r>
              <a:rPr lang="en-US" sz="1900"/>
              <a:t>Chapters (12)</a:t>
            </a:r>
            <a:endParaRPr lang="en-US" sz="1900" dirty="0"/>
          </a:p>
          <a:p>
            <a:pPr lvl="1" defTabSz="914400">
              <a:lnSpc>
                <a:spcPct val="150000"/>
              </a:lnSpc>
              <a:spcBef>
                <a:spcPts val="0"/>
              </a:spcBef>
            </a:pPr>
            <a:r>
              <a:rPr lang="en-US" sz="1900" dirty="0"/>
              <a:t>PNW Veterans Business Outreach Center (1)</a:t>
            </a:r>
          </a:p>
          <a:p>
            <a:pPr defTabSz="914400">
              <a:lnSpc>
                <a:spcPct val="150000"/>
              </a:lnSpc>
              <a:spcBef>
                <a:spcPts val="0"/>
              </a:spcBef>
            </a:pPr>
            <a:r>
              <a:rPr lang="en-US" sz="2200" dirty="0"/>
              <a:t>T.H.R.I.V.E – Business Leadership Dev</a:t>
            </a:r>
          </a:p>
          <a:p>
            <a:pPr defTabSz="914400">
              <a:lnSpc>
                <a:spcPct val="150000"/>
              </a:lnSpc>
              <a:spcBef>
                <a:spcPts val="0"/>
              </a:spcBef>
            </a:pPr>
            <a:r>
              <a:rPr lang="en-US" sz="2200" dirty="0"/>
              <a:t>Community Navigators </a:t>
            </a:r>
          </a:p>
          <a:p>
            <a:pPr defTabSz="914400">
              <a:lnSpc>
                <a:spcPct val="150000"/>
              </a:lnSpc>
              <a:spcBef>
                <a:spcPts val="0"/>
              </a:spcBef>
            </a:pPr>
            <a:r>
              <a:rPr lang="en-US" sz="2200" dirty="0"/>
              <a:t>Prime Grantees – Ventures &amp; Biz Impact NW</a:t>
            </a:r>
          </a:p>
          <a:p>
            <a:pPr defTabSz="914400">
              <a:lnSpc>
                <a:spcPct val="150000"/>
              </a:lnSpc>
              <a:spcBef>
                <a:spcPts val="0"/>
              </a:spcBef>
            </a:pPr>
            <a:r>
              <a:rPr lang="en-US" sz="2200" dirty="0"/>
              <a:t>SBA Local District Personnel</a:t>
            </a:r>
          </a:p>
          <a:p>
            <a:pPr defTabSz="914400">
              <a:lnSpc>
                <a:spcPct val="150000"/>
              </a:lnSpc>
              <a:spcBef>
                <a:spcPts val="0"/>
              </a:spcBef>
            </a:pPr>
            <a:r>
              <a:rPr lang="en-US" sz="2200" dirty="0"/>
              <a:t>Ecosystem Community Partners</a:t>
            </a:r>
          </a:p>
          <a:p>
            <a:pPr defTabSz="914400">
              <a:lnSpc>
                <a:spcPct val="150000"/>
              </a:lnSpc>
              <a:spcBef>
                <a:spcPts val="0"/>
              </a:spcBef>
            </a:pPr>
            <a:endParaRPr lang="en-US" sz="2400" dirty="0"/>
          </a:p>
          <a:p>
            <a:pPr defTabSz="914400">
              <a:lnSpc>
                <a:spcPct val="100000"/>
              </a:lnSpc>
              <a:spcBef>
                <a:spcPts val="0"/>
              </a:spcBef>
            </a:pPr>
            <a:endParaRPr lang="en-US" dirty="0"/>
          </a:p>
        </p:txBody>
      </p:sp>
      <p:cxnSp>
        <p:nvCxnSpPr>
          <p:cNvPr id="9" name="Straight Connector 8">
            <a:extLst>
              <a:ext uri="{FF2B5EF4-FFF2-40B4-BE49-F238E27FC236}">
                <a16:creationId xmlns:a16="http://schemas.microsoft.com/office/drawing/2014/main" id="{3D0D8DFF-DC29-4F8D-BDFE-ABC5C31A2459}"/>
              </a:ext>
            </a:extLst>
          </p:cNvPr>
          <p:cNvCxnSpPr>
            <a:cxnSpLocks/>
          </p:cNvCxnSpPr>
          <p:nvPr/>
        </p:nvCxnSpPr>
        <p:spPr>
          <a:xfrm>
            <a:off x="6837680" y="1625316"/>
            <a:ext cx="4967533" cy="11403"/>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CA57BF5-A88E-46B5-B64E-60D4BF73CA52}"/>
              </a:ext>
            </a:extLst>
          </p:cNvPr>
          <p:cNvCxnSpPr>
            <a:cxnSpLocks/>
          </p:cNvCxnSpPr>
          <p:nvPr/>
        </p:nvCxnSpPr>
        <p:spPr>
          <a:xfrm>
            <a:off x="6695450" y="6086872"/>
            <a:ext cx="5109763" cy="45435"/>
          </a:xfrm>
          <a:prstGeom prst="line">
            <a:avLst/>
          </a:prstGeom>
          <a:ln w="28575">
            <a:solidFill>
              <a:srgbClr val="CC353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3425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94B1135-B9D4-4175-9279-FD93919EEFA4}"/>
              </a:ext>
            </a:extLst>
          </p:cNvPr>
          <p:cNvPicPr>
            <a:picLocks noChangeAspect="1"/>
          </p:cNvPicPr>
          <p:nvPr/>
        </p:nvPicPr>
        <p:blipFill rotWithShape="1">
          <a:blip r:embed="rId2"/>
          <a:srcRect/>
          <a:stretch/>
        </p:blipFill>
        <p:spPr>
          <a:xfrm>
            <a:off x="20" y="10"/>
            <a:ext cx="12191980" cy="6857990"/>
          </a:xfrm>
          <a:prstGeom prst="rect">
            <a:avLst/>
          </a:prstGeom>
          <a:noFill/>
        </p:spPr>
      </p:pic>
      <p:sp>
        <p:nvSpPr>
          <p:cNvPr id="3" name="Slide Number Placeholder 2" hidden="1">
            <a:extLst>
              <a:ext uri="{FF2B5EF4-FFF2-40B4-BE49-F238E27FC236}">
                <a16:creationId xmlns:a16="http://schemas.microsoft.com/office/drawing/2014/main" id="{2718A644-354A-4423-A2A6-643147917598}"/>
              </a:ext>
            </a:extLst>
          </p:cNvPr>
          <p:cNvSpPr>
            <a:spLocks noGrp="1"/>
          </p:cNvSpPr>
          <p:nvPr>
            <p:ph type="sldNum" sz="quarter" idx="12"/>
          </p:nvPr>
        </p:nvSpPr>
        <p:spPr/>
        <p:txBody>
          <a:bodyPr/>
          <a:lstStyle/>
          <a:p>
            <a:pPr>
              <a:spcAft>
                <a:spcPts val="600"/>
              </a:spcAft>
            </a:pPr>
            <a:fld id="{B1AB44B9-F1EC-4F4B-88D4-413245C9CD3E}" type="slidenum">
              <a:rPr lang="en-US" smtClean="0"/>
              <a:pPr>
                <a:spcAft>
                  <a:spcPts val="600"/>
                </a:spcAft>
              </a:pPr>
              <a:t>13</a:t>
            </a:fld>
            <a:endParaRPr lang="en-US"/>
          </a:p>
        </p:txBody>
      </p:sp>
    </p:spTree>
    <p:extLst>
      <p:ext uri="{BB962C8B-B14F-4D97-AF65-F5344CB8AC3E}">
        <p14:creationId xmlns:p14="http://schemas.microsoft.com/office/powerpoint/2010/main" val="24047280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8F019-AED8-45FD-B3F4-31F69857E525}"/>
              </a:ext>
            </a:extLst>
          </p:cNvPr>
          <p:cNvSpPr>
            <a:spLocks noGrp="1"/>
          </p:cNvSpPr>
          <p:nvPr>
            <p:ph type="title"/>
          </p:nvPr>
        </p:nvSpPr>
        <p:spPr>
          <a:xfrm>
            <a:off x="838200" y="530649"/>
            <a:ext cx="10314354" cy="1160039"/>
          </a:xfrm>
        </p:spPr>
        <p:txBody>
          <a:bodyPr/>
          <a:lstStyle/>
          <a:p>
            <a:r>
              <a:rPr lang="en-US" dirty="0"/>
              <a:t>Business Loans to Start, Grow, or Expand</a:t>
            </a:r>
          </a:p>
        </p:txBody>
      </p:sp>
      <p:sp>
        <p:nvSpPr>
          <p:cNvPr id="3" name="Slide Number Placeholder 2">
            <a:extLst>
              <a:ext uri="{FF2B5EF4-FFF2-40B4-BE49-F238E27FC236}">
                <a16:creationId xmlns:a16="http://schemas.microsoft.com/office/drawing/2014/main" id="{ABA93126-ABD8-4373-B74B-7E1515786BFD}"/>
              </a:ext>
            </a:extLst>
          </p:cNvPr>
          <p:cNvSpPr>
            <a:spLocks noGrp="1"/>
          </p:cNvSpPr>
          <p:nvPr>
            <p:ph type="sldNum" sz="quarter" idx="12"/>
          </p:nvPr>
        </p:nvSpPr>
        <p:spPr/>
        <p:txBody>
          <a:bodyPr/>
          <a:lstStyle/>
          <a:p>
            <a:fld id="{B1AB44B9-F1EC-4F4B-88D4-413245C9CD3E}" type="slidenum">
              <a:rPr lang="en-US" smtClean="0"/>
              <a:t>14</a:t>
            </a:fld>
            <a:endParaRPr lang="en-US"/>
          </a:p>
        </p:txBody>
      </p:sp>
      <p:pic>
        <p:nvPicPr>
          <p:cNvPr id="5" name="Picture 4">
            <a:extLst>
              <a:ext uri="{FF2B5EF4-FFF2-40B4-BE49-F238E27FC236}">
                <a16:creationId xmlns:a16="http://schemas.microsoft.com/office/drawing/2014/main" id="{BCBADFEF-A79F-48BF-9F0F-5F3053A0DD4C}"/>
              </a:ext>
            </a:extLst>
          </p:cNvPr>
          <p:cNvPicPr>
            <a:picLocks noChangeAspect="1"/>
          </p:cNvPicPr>
          <p:nvPr/>
        </p:nvPicPr>
        <p:blipFill>
          <a:blip r:embed="rId2"/>
          <a:stretch>
            <a:fillRect/>
          </a:stretch>
        </p:blipFill>
        <p:spPr>
          <a:xfrm>
            <a:off x="1160586" y="1191948"/>
            <a:ext cx="9386544" cy="5338816"/>
          </a:xfrm>
          <a:prstGeom prst="rect">
            <a:avLst/>
          </a:prstGeom>
        </p:spPr>
      </p:pic>
    </p:spTree>
    <p:extLst>
      <p:ext uri="{BB962C8B-B14F-4D97-AF65-F5344CB8AC3E}">
        <p14:creationId xmlns:p14="http://schemas.microsoft.com/office/powerpoint/2010/main" val="34609792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4237"/>
            <a:ext cx="10515600" cy="598904"/>
          </a:xfrm>
        </p:spPr>
        <p:txBody>
          <a:bodyPr>
            <a:normAutofit/>
          </a:bodyPr>
          <a:lstStyle/>
          <a:p>
            <a:r>
              <a:rPr lang="en-US" dirty="0"/>
              <a:t>Lender Match</a:t>
            </a:r>
          </a:p>
        </p:txBody>
      </p:sp>
      <p:sp>
        <p:nvSpPr>
          <p:cNvPr id="4" name="Slide Number Placeholder 3"/>
          <p:cNvSpPr>
            <a:spLocks noGrp="1"/>
          </p:cNvSpPr>
          <p:nvPr>
            <p:ph type="sldNum" sz="quarter" idx="12"/>
          </p:nvPr>
        </p:nvSpPr>
        <p:spPr/>
        <p:txBody>
          <a:bodyPr/>
          <a:lstStyle/>
          <a:p>
            <a:fld id="{B1AB44B9-F1EC-4F4B-88D4-413245C9CD3E}" type="slidenum">
              <a:rPr lang="en-US" smtClean="0"/>
              <a:t>15</a:t>
            </a:fld>
            <a:endParaRPr lang="en-US"/>
          </a:p>
        </p:txBody>
      </p:sp>
      <p:sp>
        <p:nvSpPr>
          <p:cNvPr id="18" name="Subtitle 5"/>
          <p:cNvSpPr>
            <a:spLocks noGrp="1"/>
          </p:cNvSpPr>
          <p:nvPr>
            <p:ph type="subTitle" idx="13"/>
          </p:nvPr>
        </p:nvSpPr>
        <p:spPr>
          <a:xfrm>
            <a:off x="2152650" y="5818011"/>
            <a:ext cx="7886700" cy="656487"/>
          </a:xfrm>
        </p:spPr>
        <p:txBody>
          <a:bodyPr>
            <a:noAutofit/>
          </a:bodyPr>
          <a:lstStyle/>
          <a:p>
            <a:r>
              <a:rPr lang="en-US" sz="1800" b="0" dirty="0">
                <a:solidFill>
                  <a:schemeClr val="tx1"/>
                </a:solidFill>
              </a:rPr>
              <a:t>Find an SBA-approved lender that’s right for you by visiting </a:t>
            </a:r>
          </a:p>
          <a:p>
            <a:r>
              <a:rPr lang="en-US" dirty="0">
                <a:solidFill>
                  <a:schemeClr val="bg2"/>
                </a:solidFill>
              </a:rPr>
              <a:t>SBA.gov/lendermatch</a:t>
            </a:r>
          </a:p>
        </p:txBody>
      </p:sp>
      <p:grpSp>
        <p:nvGrpSpPr>
          <p:cNvPr id="12" name="Group 11"/>
          <p:cNvGrpSpPr/>
          <p:nvPr/>
        </p:nvGrpSpPr>
        <p:grpSpPr>
          <a:xfrm>
            <a:off x="2149712" y="939219"/>
            <a:ext cx="7759932" cy="4752943"/>
            <a:chOff x="625712" y="939218"/>
            <a:chExt cx="7759932" cy="4752943"/>
          </a:xfrm>
        </p:grpSpPr>
        <p:pic>
          <p:nvPicPr>
            <p:cNvPr id="3" name="Picture 2"/>
            <p:cNvPicPr>
              <a:picLocks noChangeAspect="1"/>
            </p:cNvPicPr>
            <p:nvPr/>
          </p:nvPicPr>
          <p:blipFill rotWithShape="1">
            <a:blip r:embed="rId3"/>
            <a:srcRect t="22792" b="17418"/>
            <a:stretch/>
          </p:blipFill>
          <p:spPr>
            <a:xfrm>
              <a:off x="627609" y="939218"/>
              <a:ext cx="3761512" cy="2248999"/>
            </a:xfrm>
            <a:prstGeom prst="rect">
              <a:avLst/>
            </a:prstGeom>
          </p:spPr>
        </p:pic>
        <p:pic>
          <p:nvPicPr>
            <p:cNvPr id="5" name="Picture 4"/>
            <p:cNvPicPr>
              <a:picLocks noChangeAspect="1"/>
            </p:cNvPicPr>
            <p:nvPr/>
          </p:nvPicPr>
          <p:blipFill rotWithShape="1">
            <a:blip r:embed="rId4"/>
            <a:srcRect t="17637" b="22572"/>
            <a:stretch/>
          </p:blipFill>
          <p:spPr>
            <a:xfrm>
              <a:off x="4624131" y="939218"/>
              <a:ext cx="3761513" cy="2248999"/>
            </a:xfrm>
            <a:prstGeom prst="rect">
              <a:avLst/>
            </a:prstGeom>
          </p:spPr>
        </p:pic>
        <p:pic>
          <p:nvPicPr>
            <p:cNvPr id="8" name="Picture 7"/>
            <p:cNvPicPr>
              <a:picLocks noChangeAspect="1"/>
            </p:cNvPicPr>
            <p:nvPr/>
          </p:nvPicPr>
          <p:blipFill rotWithShape="1">
            <a:blip r:embed="rId5"/>
            <a:srcRect t="40262" b="1"/>
            <a:stretch/>
          </p:blipFill>
          <p:spPr>
            <a:xfrm>
              <a:off x="627608" y="3445104"/>
              <a:ext cx="3761513" cy="2247056"/>
            </a:xfrm>
            <a:prstGeom prst="rect">
              <a:avLst/>
            </a:prstGeom>
          </p:spPr>
        </p:pic>
        <p:pic>
          <p:nvPicPr>
            <p:cNvPr id="9" name="Picture 8"/>
            <p:cNvPicPr>
              <a:picLocks noChangeAspect="1"/>
            </p:cNvPicPr>
            <p:nvPr/>
          </p:nvPicPr>
          <p:blipFill rotWithShape="1">
            <a:blip r:embed="rId6"/>
            <a:srcRect t="26564" b="13698"/>
            <a:stretch/>
          </p:blipFill>
          <p:spPr>
            <a:xfrm>
              <a:off x="4624131" y="3445105"/>
              <a:ext cx="3761513" cy="2247056"/>
            </a:xfrm>
            <a:prstGeom prst="rect">
              <a:avLst/>
            </a:prstGeom>
          </p:spPr>
        </p:pic>
        <p:pic>
          <p:nvPicPr>
            <p:cNvPr id="6" name="Picture 5"/>
            <p:cNvPicPr>
              <a:picLocks noChangeAspect="1"/>
            </p:cNvPicPr>
            <p:nvPr/>
          </p:nvPicPr>
          <p:blipFill rotWithShape="1">
            <a:blip r:embed="rId7">
              <a:extLst>
                <a:ext uri="{28A0092B-C50C-407E-A947-70E740481C1C}">
                  <a14:useLocalDpi xmlns:a14="http://schemas.microsoft.com/office/drawing/2010/main" val="0"/>
                </a:ext>
              </a:extLst>
            </a:blip>
            <a:srcRect l="15085" t="8218" r="1348" b="3324"/>
            <a:stretch/>
          </p:blipFill>
          <p:spPr>
            <a:xfrm>
              <a:off x="625712" y="1362268"/>
              <a:ext cx="1553738" cy="1531435"/>
            </a:xfrm>
            <a:prstGeom prst="rect">
              <a:avLst/>
            </a:prstGeom>
          </p:spPr>
        </p:pic>
        <p:pic>
          <p:nvPicPr>
            <p:cNvPr id="7" name="Picture 6"/>
            <p:cNvPicPr>
              <a:picLocks noChangeAspect="1"/>
            </p:cNvPicPr>
            <p:nvPr/>
          </p:nvPicPr>
          <p:blipFill rotWithShape="1">
            <a:blip r:embed="rId8">
              <a:extLst>
                <a:ext uri="{28A0092B-C50C-407E-A947-70E740481C1C}">
                  <a14:useLocalDpi xmlns:a14="http://schemas.microsoft.com/office/drawing/2010/main" val="0"/>
                </a:ext>
              </a:extLst>
            </a:blip>
            <a:srcRect l="9579" t="8019" r="1320" b="3057"/>
            <a:stretch/>
          </p:blipFill>
          <p:spPr>
            <a:xfrm>
              <a:off x="4624131" y="1360460"/>
              <a:ext cx="2536556" cy="1539497"/>
            </a:xfrm>
            <a:prstGeom prst="rect">
              <a:avLst/>
            </a:prstGeom>
          </p:spPr>
        </p:pic>
        <p:pic>
          <p:nvPicPr>
            <p:cNvPr id="10" name="Picture 9"/>
            <p:cNvPicPr>
              <a:picLocks noChangeAspect="1"/>
            </p:cNvPicPr>
            <p:nvPr/>
          </p:nvPicPr>
          <p:blipFill rotWithShape="1">
            <a:blip r:embed="rId9">
              <a:extLst>
                <a:ext uri="{28A0092B-C50C-407E-A947-70E740481C1C}">
                  <a14:useLocalDpi xmlns:a14="http://schemas.microsoft.com/office/drawing/2010/main" val="0"/>
                </a:ext>
              </a:extLst>
            </a:blip>
            <a:srcRect l="15226" t="8069" r="158" b="2985"/>
            <a:stretch/>
          </p:blipFill>
          <p:spPr>
            <a:xfrm>
              <a:off x="625712" y="3871190"/>
              <a:ext cx="1552575" cy="1539875"/>
            </a:xfrm>
            <a:prstGeom prst="rect">
              <a:avLst/>
            </a:prstGeom>
          </p:spPr>
        </p:pic>
        <p:pic>
          <p:nvPicPr>
            <p:cNvPr id="11" name="Picture 10"/>
            <p:cNvPicPr>
              <a:picLocks noChangeAspect="1"/>
            </p:cNvPicPr>
            <p:nvPr/>
          </p:nvPicPr>
          <p:blipFill rotWithShape="1">
            <a:blip r:embed="rId10">
              <a:extLst>
                <a:ext uri="{28A0092B-C50C-407E-A947-70E740481C1C}">
                  <a14:useLocalDpi xmlns:a14="http://schemas.microsoft.com/office/drawing/2010/main" val="0"/>
                </a:ext>
              </a:extLst>
            </a:blip>
            <a:srcRect l="14069" t="8076" b="3006"/>
            <a:stretch/>
          </p:blipFill>
          <p:spPr>
            <a:xfrm>
              <a:off x="4624131" y="3877095"/>
              <a:ext cx="1691982" cy="1533970"/>
            </a:xfrm>
            <a:prstGeom prst="rect">
              <a:avLst/>
            </a:prstGeom>
          </p:spPr>
        </p:pic>
      </p:grpSp>
    </p:spTree>
    <p:extLst>
      <p:ext uri="{BB962C8B-B14F-4D97-AF65-F5344CB8AC3E}">
        <p14:creationId xmlns:p14="http://schemas.microsoft.com/office/powerpoint/2010/main" val="606976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641231" y="1533906"/>
            <a:ext cx="8569569" cy="4736553"/>
          </a:xfrm>
          <a:prstGeom prst="rect">
            <a:avLst/>
          </a:prstGeom>
        </p:spPr>
        <p:txBody>
          <a:bodyPr vert="horz" wrap="square" lIns="0" tIns="12065" rIns="0" bIns="0" rtlCol="0">
            <a:spAutoFit/>
          </a:bodyPr>
          <a:lstStyle/>
          <a:p>
            <a:pPr marL="12700">
              <a:spcBef>
                <a:spcPts val="95"/>
              </a:spcBef>
            </a:pPr>
            <a:r>
              <a:rPr sz="2400" b="1" spc="-5" dirty="0">
                <a:solidFill>
                  <a:srgbClr val="1B1E29"/>
                </a:solidFill>
                <a:latin typeface="Source Sans Pro"/>
                <a:cs typeface="Source Sans Pro"/>
              </a:rPr>
              <a:t>Requirements for</a:t>
            </a:r>
            <a:r>
              <a:rPr lang="en-US" sz="2400" b="1" spc="-5" dirty="0">
                <a:solidFill>
                  <a:srgbClr val="1B1E29"/>
                </a:solidFill>
                <a:latin typeface="Source Sans Pro"/>
                <a:cs typeface="Source Sans Pro"/>
              </a:rPr>
              <a:t> low-interest disaster recovery</a:t>
            </a:r>
            <a:r>
              <a:rPr sz="2400" b="1" spc="-5" dirty="0">
                <a:solidFill>
                  <a:srgbClr val="1B1E29"/>
                </a:solidFill>
                <a:latin typeface="Source Sans Pro"/>
                <a:cs typeface="Source Sans Pro"/>
              </a:rPr>
              <a:t> </a:t>
            </a:r>
            <a:r>
              <a:rPr sz="2400" b="1" spc="-10" dirty="0">
                <a:solidFill>
                  <a:srgbClr val="1B1E29"/>
                </a:solidFill>
                <a:latin typeface="Source Sans Pro"/>
                <a:cs typeface="Source Sans Pro"/>
              </a:rPr>
              <a:t>loan</a:t>
            </a:r>
            <a:r>
              <a:rPr lang="en-US" sz="2400" b="1" spc="-10" dirty="0">
                <a:solidFill>
                  <a:srgbClr val="1B1E29"/>
                </a:solidFill>
                <a:latin typeface="Source Sans Pro"/>
                <a:cs typeface="Source Sans Pro"/>
              </a:rPr>
              <a:t>s</a:t>
            </a:r>
            <a:r>
              <a:rPr sz="2400" b="1" spc="-5" dirty="0">
                <a:solidFill>
                  <a:srgbClr val="1B1E29"/>
                </a:solidFill>
                <a:latin typeface="Source Sans Pro"/>
                <a:cs typeface="Source Sans Pro"/>
              </a:rPr>
              <a:t>:</a:t>
            </a:r>
            <a:endParaRPr sz="2400" b="1" dirty="0">
              <a:latin typeface="Source Sans Pro"/>
              <a:cs typeface="Source Sans Pro"/>
            </a:endParaRPr>
          </a:p>
          <a:p>
            <a:pPr marL="360045" marR="5080" indent="-347980">
              <a:spcBef>
                <a:spcPts val="2160"/>
              </a:spcBef>
              <a:buFont typeface="Arial"/>
              <a:buChar char="•"/>
              <a:tabLst>
                <a:tab pos="360045" algn="l"/>
                <a:tab pos="360680" algn="l"/>
              </a:tabLst>
            </a:pPr>
            <a:r>
              <a:rPr sz="2800" b="1" spc="-5" dirty="0">
                <a:solidFill>
                  <a:srgbClr val="1B1E29"/>
                </a:solidFill>
                <a:latin typeface="Source Sans Pro"/>
                <a:cs typeface="Source Sans Pro"/>
              </a:rPr>
              <a:t>Eligibility</a:t>
            </a:r>
            <a:r>
              <a:rPr sz="2800" spc="-5" dirty="0">
                <a:solidFill>
                  <a:srgbClr val="1B1E29"/>
                </a:solidFill>
                <a:latin typeface="Source Sans Pro"/>
                <a:cs typeface="Source Sans Pro"/>
              </a:rPr>
              <a:t> - damaged property must </a:t>
            </a:r>
            <a:r>
              <a:rPr sz="2800" dirty="0">
                <a:solidFill>
                  <a:srgbClr val="1B1E29"/>
                </a:solidFill>
                <a:latin typeface="Source Sans Pro"/>
                <a:cs typeface="Source Sans Pro"/>
              </a:rPr>
              <a:t>be </a:t>
            </a:r>
            <a:r>
              <a:rPr sz="2800" spc="-5" dirty="0">
                <a:solidFill>
                  <a:srgbClr val="1B1E29"/>
                </a:solidFill>
                <a:latin typeface="Source Sans Pro"/>
                <a:cs typeface="Source Sans Pro"/>
              </a:rPr>
              <a:t>in a declared  county.</a:t>
            </a:r>
            <a:endParaRPr sz="2800" dirty="0">
              <a:latin typeface="Source Sans Pro"/>
              <a:cs typeface="Source Sans Pro"/>
            </a:endParaRPr>
          </a:p>
          <a:p>
            <a:pPr marL="360045" marR="3790315" indent="-347980" algn="just">
              <a:spcBef>
                <a:spcPts val="2165"/>
              </a:spcBef>
              <a:buFont typeface="Arial"/>
              <a:buChar char="•"/>
              <a:tabLst>
                <a:tab pos="360680" algn="l"/>
              </a:tabLst>
            </a:pPr>
            <a:r>
              <a:rPr sz="2800" b="1" spc="-5" dirty="0">
                <a:solidFill>
                  <a:srgbClr val="1B1E29"/>
                </a:solidFill>
                <a:latin typeface="Source Sans Pro"/>
                <a:cs typeface="Source Sans Pro"/>
              </a:rPr>
              <a:t>Credit History</a:t>
            </a:r>
            <a:r>
              <a:rPr lang="en-US" sz="2800" b="1" spc="-5" dirty="0">
                <a:solidFill>
                  <a:srgbClr val="1B1E29"/>
                </a:solidFill>
                <a:latin typeface="Source Sans Pro"/>
                <a:cs typeface="Source Sans Pro"/>
              </a:rPr>
              <a:t> </a:t>
            </a:r>
            <a:r>
              <a:rPr sz="2800" spc="-5" dirty="0">
                <a:solidFill>
                  <a:srgbClr val="1B1E29"/>
                </a:solidFill>
                <a:latin typeface="Source Sans Pro"/>
                <a:cs typeface="Source Sans Pro"/>
              </a:rPr>
              <a:t>-</a:t>
            </a:r>
            <a:r>
              <a:rPr lang="en-US" sz="2800" spc="-5" dirty="0">
                <a:solidFill>
                  <a:srgbClr val="1B1E29"/>
                </a:solidFill>
                <a:latin typeface="Source Sans Pro"/>
                <a:cs typeface="Source Sans Pro"/>
              </a:rPr>
              <a:t> </a:t>
            </a:r>
            <a:r>
              <a:rPr sz="2800" spc="-5" dirty="0">
                <a:solidFill>
                  <a:srgbClr val="1B1E29"/>
                </a:solidFill>
                <a:latin typeface="Source Sans Pro"/>
                <a:cs typeface="Source Sans Pro"/>
              </a:rPr>
              <a:t>Applicants  must have a credit history  acceptable to</a:t>
            </a:r>
            <a:r>
              <a:rPr sz="2800" spc="15" dirty="0">
                <a:solidFill>
                  <a:srgbClr val="1B1E29"/>
                </a:solidFill>
                <a:latin typeface="Source Sans Pro"/>
                <a:cs typeface="Source Sans Pro"/>
              </a:rPr>
              <a:t> </a:t>
            </a:r>
            <a:r>
              <a:rPr sz="2800" spc="-5" dirty="0">
                <a:solidFill>
                  <a:srgbClr val="1B1E29"/>
                </a:solidFill>
                <a:latin typeface="Source Sans Pro"/>
                <a:cs typeface="Source Sans Pro"/>
              </a:rPr>
              <a:t>SBA.</a:t>
            </a:r>
            <a:endParaRPr sz="2800" dirty="0">
              <a:latin typeface="Source Sans Pro"/>
              <a:cs typeface="Source Sans Pro"/>
            </a:endParaRPr>
          </a:p>
          <a:p>
            <a:pPr marL="360045" marR="4098925" indent="-347980" algn="just">
              <a:spcBef>
                <a:spcPts val="2160"/>
              </a:spcBef>
              <a:buFont typeface="Arial"/>
              <a:buChar char="•"/>
              <a:tabLst>
                <a:tab pos="360680" algn="l"/>
              </a:tabLst>
            </a:pPr>
            <a:r>
              <a:rPr sz="2800" b="1" spc="-5" dirty="0">
                <a:solidFill>
                  <a:srgbClr val="1B1E29"/>
                </a:solidFill>
                <a:latin typeface="Source Sans Pro"/>
                <a:cs typeface="Source Sans Pro"/>
              </a:rPr>
              <a:t>Repayment</a:t>
            </a:r>
            <a:r>
              <a:rPr sz="2800" spc="-5" dirty="0">
                <a:solidFill>
                  <a:srgbClr val="1B1E29"/>
                </a:solidFill>
                <a:latin typeface="Source Sans Pro"/>
                <a:cs typeface="Source Sans Pro"/>
              </a:rPr>
              <a:t> - Applicants  must show the ability to  repay </a:t>
            </a:r>
            <a:r>
              <a:rPr sz="2800" spc="-10" dirty="0">
                <a:solidFill>
                  <a:srgbClr val="1B1E29"/>
                </a:solidFill>
                <a:latin typeface="Source Sans Pro"/>
                <a:cs typeface="Source Sans Pro"/>
              </a:rPr>
              <a:t>all</a:t>
            </a:r>
            <a:r>
              <a:rPr sz="2800" spc="10" dirty="0">
                <a:solidFill>
                  <a:srgbClr val="1B1E29"/>
                </a:solidFill>
                <a:latin typeface="Source Sans Pro"/>
                <a:cs typeface="Source Sans Pro"/>
              </a:rPr>
              <a:t> </a:t>
            </a:r>
            <a:r>
              <a:rPr sz="2800" spc="-10" dirty="0">
                <a:solidFill>
                  <a:srgbClr val="1B1E29"/>
                </a:solidFill>
                <a:latin typeface="Source Sans Pro"/>
                <a:cs typeface="Source Sans Pro"/>
              </a:rPr>
              <a:t>loans.</a:t>
            </a:r>
            <a:endParaRPr sz="2800" dirty="0">
              <a:latin typeface="Source Sans Pro"/>
              <a:cs typeface="Source Sans Pro"/>
            </a:endParaRPr>
          </a:p>
        </p:txBody>
      </p:sp>
      <p:sp>
        <p:nvSpPr>
          <p:cNvPr id="4" name="object 4"/>
          <p:cNvSpPr/>
          <p:nvPr/>
        </p:nvSpPr>
        <p:spPr>
          <a:xfrm>
            <a:off x="6548745" y="3429000"/>
            <a:ext cx="4002024" cy="2667000"/>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7540878" y="4689475"/>
            <a:ext cx="789940" cy="449580"/>
          </a:xfrm>
          <a:custGeom>
            <a:avLst/>
            <a:gdLst/>
            <a:ahLst/>
            <a:cxnLst/>
            <a:rect l="l" t="t" r="r" b="b"/>
            <a:pathLst>
              <a:path w="789940" h="449579">
                <a:moveTo>
                  <a:pt x="725424" y="0"/>
                </a:moveTo>
                <a:lnTo>
                  <a:pt x="0" y="162306"/>
                </a:lnTo>
                <a:lnTo>
                  <a:pt x="64262" y="449580"/>
                </a:lnTo>
                <a:lnTo>
                  <a:pt x="789686" y="287400"/>
                </a:lnTo>
                <a:lnTo>
                  <a:pt x="725424" y="0"/>
                </a:lnTo>
                <a:close/>
              </a:path>
            </a:pathLst>
          </a:custGeom>
          <a:solidFill>
            <a:srgbClr val="F8F8F8"/>
          </a:solidFill>
        </p:spPr>
        <p:txBody>
          <a:bodyPr wrap="square" lIns="0" tIns="0" rIns="0" bIns="0" rtlCol="0"/>
          <a:lstStyle/>
          <a:p>
            <a:endParaRPr/>
          </a:p>
        </p:txBody>
      </p:sp>
      <p:sp>
        <p:nvSpPr>
          <p:cNvPr id="6" name="object 6"/>
          <p:cNvSpPr/>
          <p:nvPr/>
        </p:nvSpPr>
        <p:spPr>
          <a:xfrm>
            <a:off x="7540878" y="4689475"/>
            <a:ext cx="789940" cy="449580"/>
          </a:xfrm>
          <a:custGeom>
            <a:avLst/>
            <a:gdLst/>
            <a:ahLst/>
            <a:cxnLst/>
            <a:rect l="l" t="t" r="r" b="b"/>
            <a:pathLst>
              <a:path w="789940" h="449579">
                <a:moveTo>
                  <a:pt x="0" y="162306"/>
                </a:moveTo>
                <a:lnTo>
                  <a:pt x="725424" y="0"/>
                </a:lnTo>
                <a:lnTo>
                  <a:pt x="789686" y="287400"/>
                </a:lnTo>
                <a:lnTo>
                  <a:pt x="64262" y="449580"/>
                </a:lnTo>
                <a:lnTo>
                  <a:pt x="0" y="162306"/>
                </a:lnTo>
                <a:close/>
              </a:path>
            </a:pathLst>
          </a:custGeom>
          <a:ln w="12699">
            <a:solidFill>
              <a:srgbClr val="F8F8F8"/>
            </a:solidFill>
          </a:ln>
        </p:spPr>
        <p:txBody>
          <a:bodyPr wrap="square" lIns="0" tIns="0" rIns="0" bIns="0" rtlCol="0"/>
          <a:lstStyle/>
          <a:p>
            <a:endParaRPr/>
          </a:p>
        </p:txBody>
      </p:sp>
      <p:sp>
        <p:nvSpPr>
          <p:cNvPr id="10" name="Title 1">
            <a:extLst>
              <a:ext uri="{FF2B5EF4-FFF2-40B4-BE49-F238E27FC236}">
                <a16:creationId xmlns:a16="http://schemas.microsoft.com/office/drawing/2014/main" id="{392C8B63-6BBE-4467-B502-B7DF89C8DEB7}"/>
              </a:ext>
            </a:extLst>
          </p:cNvPr>
          <p:cNvSpPr>
            <a:spLocks noGrp="1"/>
          </p:cNvSpPr>
          <p:nvPr>
            <p:ph type="title"/>
          </p:nvPr>
        </p:nvSpPr>
        <p:spPr>
          <a:xfrm>
            <a:off x="838200" y="679142"/>
            <a:ext cx="10515600" cy="598904"/>
          </a:xfrm>
        </p:spPr>
        <p:txBody>
          <a:bodyPr>
            <a:normAutofit/>
          </a:bodyPr>
          <a:lstStyle/>
          <a:p>
            <a:r>
              <a:rPr lang="en-US" sz="3600" dirty="0"/>
              <a:t>SBA Disaster Assistance for Federal Declarations </a:t>
            </a:r>
          </a:p>
        </p:txBody>
      </p:sp>
      <p:sp>
        <p:nvSpPr>
          <p:cNvPr id="11" name="Slide Number Placeholder 3">
            <a:extLst>
              <a:ext uri="{FF2B5EF4-FFF2-40B4-BE49-F238E27FC236}">
                <a16:creationId xmlns:a16="http://schemas.microsoft.com/office/drawing/2014/main" id="{88DA4476-624A-4786-A5B4-76DB6F0E5BCB}"/>
              </a:ext>
            </a:extLst>
          </p:cNvPr>
          <p:cNvSpPr txBox="1">
            <a:spLocks/>
          </p:cNvSpPr>
          <p:nvPr/>
        </p:nvSpPr>
        <p:spPr>
          <a:xfrm>
            <a:off x="9062013" y="619430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1AB44B9-F1EC-4F4B-88D4-413245C9CD3E}" type="slidenum">
              <a:rPr lang="en-US" sz="1200" smtClean="0"/>
              <a:pPr algn="r"/>
              <a:t>16</a:t>
            </a:fld>
            <a:endParaRPr lang="en-US" sz="1200"/>
          </a:p>
        </p:txBody>
      </p:sp>
      <p:pic>
        <p:nvPicPr>
          <p:cNvPr id="12" name="Picture 11">
            <a:extLst>
              <a:ext uri="{FF2B5EF4-FFF2-40B4-BE49-F238E27FC236}">
                <a16:creationId xmlns:a16="http://schemas.microsoft.com/office/drawing/2014/main" id="{D93449BA-44AA-447A-B9D5-8FD4126D4335}"/>
              </a:ext>
            </a:extLst>
          </p:cNvPr>
          <p:cNvPicPr>
            <a:picLocks noChangeAspect="1"/>
          </p:cNvPicPr>
          <p:nvPr/>
        </p:nvPicPr>
        <p:blipFill>
          <a:blip r:embed="rId3"/>
          <a:stretch>
            <a:fillRect/>
          </a:stretch>
        </p:blipFill>
        <p:spPr>
          <a:xfrm>
            <a:off x="4724281" y="3243056"/>
            <a:ext cx="2743438" cy="371888"/>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982242732"/>
              </p:ext>
            </p:extLst>
          </p:nvPr>
        </p:nvGraphicFramePr>
        <p:xfrm>
          <a:off x="1208598" y="1352360"/>
          <a:ext cx="9539002" cy="4447209"/>
        </p:xfrm>
        <a:graphic>
          <a:graphicData uri="http://schemas.openxmlformats.org/drawingml/2006/table">
            <a:tbl>
              <a:tblPr firstRow="1" bandRow="1">
                <a:tableStyleId>{2D5ABB26-0587-4C30-8999-92F81FD0307C}</a:tableStyleId>
              </a:tblPr>
              <a:tblGrid>
                <a:gridCol w="2586198">
                  <a:extLst>
                    <a:ext uri="{9D8B030D-6E8A-4147-A177-3AD203B41FA5}">
                      <a16:colId xmlns:a16="http://schemas.microsoft.com/office/drawing/2014/main" val="20000"/>
                    </a:ext>
                  </a:extLst>
                </a:gridCol>
                <a:gridCol w="2397765">
                  <a:extLst>
                    <a:ext uri="{9D8B030D-6E8A-4147-A177-3AD203B41FA5}">
                      <a16:colId xmlns:a16="http://schemas.microsoft.com/office/drawing/2014/main" val="20001"/>
                    </a:ext>
                  </a:extLst>
                </a:gridCol>
                <a:gridCol w="2247636">
                  <a:extLst>
                    <a:ext uri="{9D8B030D-6E8A-4147-A177-3AD203B41FA5}">
                      <a16:colId xmlns:a16="http://schemas.microsoft.com/office/drawing/2014/main" val="20002"/>
                    </a:ext>
                  </a:extLst>
                </a:gridCol>
                <a:gridCol w="2307403">
                  <a:extLst>
                    <a:ext uri="{9D8B030D-6E8A-4147-A177-3AD203B41FA5}">
                      <a16:colId xmlns:a16="http://schemas.microsoft.com/office/drawing/2014/main" val="20003"/>
                    </a:ext>
                  </a:extLst>
                </a:gridCol>
              </a:tblGrid>
              <a:tr h="474135">
                <a:tc>
                  <a:txBody>
                    <a:bodyPr/>
                    <a:lstStyle/>
                    <a:p>
                      <a:pPr marL="487680">
                        <a:lnSpc>
                          <a:spcPct val="100000"/>
                        </a:lnSpc>
                        <a:spcBef>
                          <a:spcPts val="235"/>
                        </a:spcBef>
                      </a:pPr>
                      <a:r>
                        <a:rPr sz="2000" b="1" u="sng" spc="-20" dirty="0">
                          <a:solidFill>
                            <a:srgbClr val="1B1E29"/>
                          </a:solidFill>
                          <a:latin typeface="Calibri"/>
                          <a:cs typeface="Calibri"/>
                        </a:rPr>
                        <a:t>Types </a:t>
                      </a:r>
                      <a:r>
                        <a:rPr sz="2000" b="1" u="sng" spc="-5" dirty="0">
                          <a:solidFill>
                            <a:srgbClr val="1B1E29"/>
                          </a:solidFill>
                          <a:latin typeface="Calibri"/>
                          <a:cs typeface="Calibri"/>
                        </a:rPr>
                        <a:t>of</a:t>
                      </a:r>
                      <a:r>
                        <a:rPr sz="2000" b="1" u="sng" spc="-15" dirty="0">
                          <a:solidFill>
                            <a:srgbClr val="1B1E29"/>
                          </a:solidFill>
                          <a:latin typeface="Calibri"/>
                          <a:cs typeface="Calibri"/>
                        </a:rPr>
                        <a:t> </a:t>
                      </a:r>
                      <a:r>
                        <a:rPr sz="2000" b="1" u="sng" spc="-5" dirty="0">
                          <a:solidFill>
                            <a:srgbClr val="1B1E29"/>
                          </a:solidFill>
                          <a:latin typeface="Calibri"/>
                          <a:cs typeface="Calibri"/>
                        </a:rPr>
                        <a:t>Loans</a:t>
                      </a:r>
                      <a:endParaRPr sz="2000" b="1" u="sng" dirty="0">
                        <a:latin typeface="Calibri"/>
                        <a:cs typeface="Calibri"/>
                      </a:endParaRPr>
                    </a:p>
                  </a:txBody>
                  <a:tcPr marL="0" marR="0" marT="29845" marB="0">
                    <a:lnT w="12700">
                      <a:solidFill>
                        <a:srgbClr val="CC0000"/>
                      </a:solidFill>
                      <a:prstDash val="solid"/>
                    </a:lnT>
                  </a:tcPr>
                </a:tc>
                <a:tc>
                  <a:txBody>
                    <a:bodyPr/>
                    <a:lstStyle/>
                    <a:p>
                      <a:pPr marL="163195" algn="ctr">
                        <a:lnSpc>
                          <a:spcPct val="100000"/>
                        </a:lnSpc>
                        <a:spcBef>
                          <a:spcPts val="235"/>
                        </a:spcBef>
                      </a:pPr>
                      <a:r>
                        <a:rPr sz="2000" b="1" u="sng" spc="-15" dirty="0">
                          <a:solidFill>
                            <a:srgbClr val="1B1E29"/>
                          </a:solidFill>
                          <a:latin typeface="Calibri"/>
                          <a:cs typeface="Calibri"/>
                        </a:rPr>
                        <a:t>Borrowers</a:t>
                      </a:r>
                      <a:endParaRPr sz="2000" b="1" u="sng" dirty="0">
                        <a:latin typeface="Calibri"/>
                        <a:cs typeface="Calibri"/>
                      </a:endParaRPr>
                    </a:p>
                  </a:txBody>
                  <a:tcPr marL="0" marR="0" marT="29845" marB="0">
                    <a:lnT w="12700">
                      <a:solidFill>
                        <a:srgbClr val="CC0000"/>
                      </a:solidFill>
                      <a:prstDash val="solid"/>
                    </a:lnT>
                  </a:tcPr>
                </a:tc>
                <a:tc>
                  <a:txBody>
                    <a:bodyPr/>
                    <a:lstStyle/>
                    <a:p>
                      <a:pPr algn="ctr">
                        <a:lnSpc>
                          <a:spcPct val="100000"/>
                        </a:lnSpc>
                        <a:spcBef>
                          <a:spcPts val="235"/>
                        </a:spcBef>
                      </a:pPr>
                      <a:r>
                        <a:rPr sz="2000" b="1" u="sng" dirty="0">
                          <a:solidFill>
                            <a:srgbClr val="1B1E29"/>
                          </a:solidFill>
                          <a:latin typeface="Calibri"/>
                          <a:cs typeface="Calibri"/>
                        </a:rPr>
                        <a:t>Purpose</a:t>
                      </a:r>
                      <a:endParaRPr sz="2000" b="1" u="sng" dirty="0">
                        <a:latin typeface="Calibri"/>
                        <a:cs typeface="Calibri"/>
                      </a:endParaRPr>
                    </a:p>
                  </a:txBody>
                  <a:tcPr marL="0" marR="0" marT="29845" marB="0">
                    <a:lnT w="12700">
                      <a:solidFill>
                        <a:srgbClr val="CC0000"/>
                      </a:solidFill>
                      <a:prstDash val="solid"/>
                    </a:lnT>
                  </a:tcPr>
                </a:tc>
                <a:tc>
                  <a:txBody>
                    <a:bodyPr/>
                    <a:lstStyle/>
                    <a:p>
                      <a:pPr marR="1905" algn="ctr">
                        <a:lnSpc>
                          <a:spcPct val="100000"/>
                        </a:lnSpc>
                        <a:spcBef>
                          <a:spcPts val="235"/>
                        </a:spcBef>
                      </a:pPr>
                      <a:r>
                        <a:rPr sz="2000" b="1" u="sng" spc="-5" dirty="0">
                          <a:solidFill>
                            <a:srgbClr val="1B1E29"/>
                          </a:solidFill>
                          <a:latin typeface="Calibri"/>
                          <a:cs typeface="Calibri"/>
                        </a:rPr>
                        <a:t>Max.</a:t>
                      </a:r>
                      <a:r>
                        <a:rPr sz="2000" b="1" u="sng" spc="-30" dirty="0">
                          <a:solidFill>
                            <a:srgbClr val="1B1E29"/>
                          </a:solidFill>
                          <a:latin typeface="Calibri"/>
                          <a:cs typeface="Calibri"/>
                        </a:rPr>
                        <a:t> </a:t>
                      </a:r>
                      <a:r>
                        <a:rPr sz="2000" b="1" u="sng" spc="-5" dirty="0">
                          <a:solidFill>
                            <a:srgbClr val="1B1E29"/>
                          </a:solidFill>
                          <a:latin typeface="Calibri"/>
                          <a:cs typeface="Calibri"/>
                        </a:rPr>
                        <a:t>Amount</a:t>
                      </a:r>
                      <a:endParaRPr sz="2000" b="1" u="sng" dirty="0">
                        <a:latin typeface="Calibri"/>
                        <a:cs typeface="Calibri"/>
                      </a:endParaRPr>
                    </a:p>
                  </a:txBody>
                  <a:tcPr marL="0" marR="0" marT="29845" marB="0">
                    <a:lnT w="12700">
                      <a:solidFill>
                        <a:srgbClr val="CC0000"/>
                      </a:solidFill>
                      <a:prstDash val="solid"/>
                    </a:lnT>
                  </a:tcPr>
                </a:tc>
                <a:extLst>
                  <a:ext uri="{0D108BD9-81ED-4DB2-BD59-A6C34878D82A}">
                    <a16:rowId xmlns:a16="http://schemas.microsoft.com/office/drawing/2014/main" val="10000"/>
                  </a:ext>
                </a:extLst>
              </a:tr>
              <a:tr h="851170">
                <a:tc>
                  <a:txBody>
                    <a:bodyPr/>
                    <a:lstStyle/>
                    <a:p>
                      <a:pPr marL="90805">
                        <a:lnSpc>
                          <a:spcPct val="100000"/>
                        </a:lnSpc>
                        <a:spcBef>
                          <a:spcPts val="254"/>
                        </a:spcBef>
                      </a:pPr>
                      <a:r>
                        <a:rPr sz="1400" b="1" spc="-5" dirty="0">
                          <a:solidFill>
                            <a:srgbClr val="1B1E29"/>
                          </a:solidFill>
                          <a:latin typeface="Source Sans Pro" panose="020B0503030403020204" pitchFamily="34" charset="0"/>
                          <a:ea typeface="Source Sans Pro" panose="020B0503030403020204" pitchFamily="34" charset="0"/>
                          <a:cs typeface="Calibri"/>
                        </a:rPr>
                        <a:t>Business Loans</a:t>
                      </a:r>
                      <a:endParaRPr sz="1400" b="1" dirty="0">
                        <a:latin typeface="Source Sans Pro" panose="020B0503030403020204" pitchFamily="34" charset="0"/>
                        <a:ea typeface="Source Sans Pro" panose="020B0503030403020204" pitchFamily="34" charset="0"/>
                        <a:cs typeface="Calibri"/>
                      </a:endParaRPr>
                    </a:p>
                  </a:txBody>
                  <a:tcPr marL="0" marR="0" marT="32384" marB="0"/>
                </a:tc>
                <a:tc>
                  <a:txBody>
                    <a:bodyPr/>
                    <a:lstStyle/>
                    <a:p>
                      <a:pPr marL="774700" marR="161925" indent="-443865">
                        <a:lnSpc>
                          <a:spcPct val="100000"/>
                        </a:lnSpc>
                        <a:spcBef>
                          <a:spcPts val="254"/>
                        </a:spcBef>
                      </a:pPr>
                      <a:r>
                        <a:rPr sz="1400" b="1" spc="-5" dirty="0">
                          <a:solidFill>
                            <a:srgbClr val="1B1E29"/>
                          </a:solidFill>
                          <a:latin typeface="Source Sans Pro" panose="020B0503030403020204" pitchFamily="34" charset="0"/>
                          <a:ea typeface="Source Sans Pro" panose="020B0503030403020204" pitchFamily="34" charset="0"/>
                          <a:cs typeface="Calibri"/>
                        </a:rPr>
                        <a:t>Businesses and </a:t>
                      </a:r>
                      <a:r>
                        <a:rPr sz="1400" b="1" spc="-10" dirty="0">
                          <a:solidFill>
                            <a:srgbClr val="1B1E29"/>
                          </a:solidFill>
                          <a:latin typeface="Source Sans Pro" panose="020B0503030403020204" pitchFamily="34" charset="0"/>
                          <a:ea typeface="Source Sans Pro" panose="020B0503030403020204" pitchFamily="34" charset="0"/>
                          <a:cs typeface="Calibri"/>
                        </a:rPr>
                        <a:t>private  </a:t>
                      </a:r>
                      <a:r>
                        <a:rPr sz="1400" b="1" spc="-5" dirty="0">
                          <a:solidFill>
                            <a:srgbClr val="1B1E29"/>
                          </a:solidFill>
                          <a:latin typeface="Source Sans Pro" panose="020B0503030403020204" pitchFamily="34" charset="0"/>
                          <a:ea typeface="Source Sans Pro" panose="020B0503030403020204" pitchFamily="34" charset="0"/>
                          <a:cs typeface="Calibri"/>
                        </a:rPr>
                        <a:t>nonprofits</a:t>
                      </a:r>
                      <a:endParaRPr sz="1400" b="1" dirty="0">
                        <a:latin typeface="Source Sans Pro" panose="020B0503030403020204" pitchFamily="34" charset="0"/>
                        <a:ea typeface="Source Sans Pro" panose="020B0503030403020204" pitchFamily="34" charset="0"/>
                        <a:cs typeface="Calibri"/>
                      </a:endParaRPr>
                    </a:p>
                  </a:txBody>
                  <a:tcPr marL="0" marR="0" marT="32384" marB="0"/>
                </a:tc>
                <a:tc>
                  <a:txBody>
                    <a:bodyPr/>
                    <a:lstStyle/>
                    <a:p>
                      <a:pPr marL="225425" marR="220979" algn="ctr">
                        <a:lnSpc>
                          <a:spcPct val="100000"/>
                        </a:lnSpc>
                        <a:spcBef>
                          <a:spcPts val="254"/>
                        </a:spcBef>
                      </a:pPr>
                      <a:r>
                        <a:rPr sz="1400" spc="-5" dirty="0">
                          <a:solidFill>
                            <a:srgbClr val="1B1E29"/>
                          </a:solidFill>
                          <a:latin typeface="Source Sans Pro" panose="020B0503030403020204" pitchFamily="34" charset="0"/>
                          <a:ea typeface="Source Sans Pro" panose="020B0503030403020204" pitchFamily="34" charset="0"/>
                          <a:cs typeface="Calibri"/>
                        </a:rPr>
                        <a:t>Repair </a:t>
                      </a:r>
                      <a:r>
                        <a:rPr sz="1400" dirty="0">
                          <a:solidFill>
                            <a:srgbClr val="1B1E29"/>
                          </a:solidFill>
                          <a:latin typeface="Source Sans Pro" panose="020B0503030403020204" pitchFamily="34" charset="0"/>
                          <a:ea typeface="Source Sans Pro" panose="020B0503030403020204" pitchFamily="34" charset="0"/>
                          <a:cs typeface="Calibri"/>
                        </a:rPr>
                        <a:t>or </a:t>
                      </a:r>
                      <a:r>
                        <a:rPr sz="1400" spc="-5" dirty="0">
                          <a:solidFill>
                            <a:srgbClr val="1B1E29"/>
                          </a:solidFill>
                          <a:latin typeface="Source Sans Pro" panose="020B0503030403020204" pitchFamily="34" charset="0"/>
                          <a:ea typeface="Source Sans Pro" panose="020B0503030403020204" pitchFamily="34" charset="0"/>
                          <a:cs typeface="Calibri"/>
                        </a:rPr>
                        <a:t>replace</a:t>
                      </a:r>
                      <a:r>
                        <a:rPr sz="1400" spc="-55" dirty="0">
                          <a:solidFill>
                            <a:srgbClr val="1B1E29"/>
                          </a:solidFill>
                          <a:latin typeface="Source Sans Pro" panose="020B0503030403020204" pitchFamily="34" charset="0"/>
                          <a:ea typeface="Source Sans Pro" panose="020B0503030403020204" pitchFamily="34" charset="0"/>
                          <a:cs typeface="Calibri"/>
                        </a:rPr>
                        <a:t> </a:t>
                      </a:r>
                      <a:r>
                        <a:rPr sz="1400" spc="-5" dirty="0">
                          <a:solidFill>
                            <a:srgbClr val="1B1E29"/>
                          </a:solidFill>
                          <a:latin typeface="Source Sans Pro" panose="020B0503030403020204" pitchFamily="34" charset="0"/>
                          <a:ea typeface="Source Sans Pro" panose="020B0503030403020204" pitchFamily="34" charset="0"/>
                          <a:cs typeface="Calibri"/>
                        </a:rPr>
                        <a:t>real  </a:t>
                      </a:r>
                      <a:r>
                        <a:rPr sz="1400" spc="-10" dirty="0">
                          <a:solidFill>
                            <a:srgbClr val="1B1E29"/>
                          </a:solidFill>
                          <a:latin typeface="Source Sans Pro" panose="020B0503030403020204" pitchFamily="34" charset="0"/>
                          <a:ea typeface="Source Sans Pro" panose="020B0503030403020204" pitchFamily="34" charset="0"/>
                          <a:cs typeface="Calibri"/>
                        </a:rPr>
                        <a:t>estate, </a:t>
                      </a:r>
                      <a:r>
                        <a:rPr sz="1400" spc="-15" dirty="0">
                          <a:solidFill>
                            <a:srgbClr val="1B1E29"/>
                          </a:solidFill>
                          <a:latin typeface="Source Sans Pro" panose="020B0503030403020204" pitchFamily="34" charset="0"/>
                          <a:ea typeface="Source Sans Pro" panose="020B0503030403020204" pitchFamily="34" charset="0"/>
                          <a:cs typeface="Calibri"/>
                        </a:rPr>
                        <a:t>inventory,  </a:t>
                      </a:r>
                      <a:r>
                        <a:rPr sz="1400" spc="-5" dirty="0">
                          <a:solidFill>
                            <a:srgbClr val="1B1E29"/>
                          </a:solidFill>
                          <a:latin typeface="Source Sans Pro" panose="020B0503030403020204" pitchFamily="34" charset="0"/>
                          <a:ea typeface="Source Sans Pro" panose="020B0503030403020204" pitchFamily="34" charset="0"/>
                          <a:cs typeface="Calibri"/>
                        </a:rPr>
                        <a:t>equipment,</a:t>
                      </a:r>
                      <a:r>
                        <a:rPr sz="1400" spc="5" dirty="0">
                          <a:solidFill>
                            <a:srgbClr val="1B1E29"/>
                          </a:solidFill>
                          <a:latin typeface="Source Sans Pro" panose="020B0503030403020204" pitchFamily="34" charset="0"/>
                          <a:ea typeface="Source Sans Pro" panose="020B0503030403020204" pitchFamily="34" charset="0"/>
                          <a:cs typeface="Calibri"/>
                        </a:rPr>
                        <a:t> </a:t>
                      </a:r>
                      <a:r>
                        <a:rPr sz="1400" spc="-10" dirty="0">
                          <a:solidFill>
                            <a:srgbClr val="1B1E29"/>
                          </a:solidFill>
                          <a:latin typeface="Source Sans Pro" panose="020B0503030403020204" pitchFamily="34" charset="0"/>
                          <a:ea typeface="Source Sans Pro" panose="020B0503030403020204" pitchFamily="34" charset="0"/>
                          <a:cs typeface="Calibri"/>
                        </a:rPr>
                        <a:t>etc.</a:t>
                      </a:r>
                      <a:endParaRPr sz="1400">
                        <a:latin typeface="Source Sans Pro" panose="020B0503030403020204" pitchFamily="34" charset="0"/>
                        <a:ea typeface="Source Sans Pro" panose="020B0503030403020204" pitchFamily="34" charset="0"/>
                        <a:cs typeface="Calibri"/>
                      </a:endParaRPr>
                    </a:p>
                  </a:txBody>
                  <a:tcPr marL="0" marR="0" marT="32384" marB="0"/>
                </a:tc>
                <a:tc>
                  <a:txBody>
                    <a:bodyPr/>
                    <a:lstStyle/>
                    <a:p>
                      <a:pPr algn="ctr">
                        <a:lnSpc>
                          <a:spcPct val="100000"/>
                        </a:lnSpc>
                        <a:spcBef>
                          <a:spcPts val="254"/>
                        </a:spcBef>
                      </a:pPr>
                      <a:r>
                        <a:rPr sz="1400" dirty="0">
                          <a:solidFill>
                            <a:srgbClr val="1B1E29"/>
                          </a:solidFill>
                          <a:latin typeface="Source Sans Pro" panose="020B0503030403020204" pitchFamily="34" charset="0"/>
                          <a:ea typeface="Source Sans Pro" panose="020B0503030403020204" pitchFamily="34" charset="0"/>
                          <a:cs typeface="Calibri"/>
                        </a:rPr>
                        <a:t>$2 million</a:t>
                      </a:r>
                      <a:r>
                        <a:rPr sz="1400" spc="-20" dirty="0">
                          <a:solidFill>
                            <a:srgbClr val="1B1E29"/>
                          </a:solidFill>
                          <a:latin typeface="Source Sans Pro" panose="020B0503030403020204" pitchFamily="34" charset="0"/>
                          <a:ea typeface="Source Sans Pro" panose="020B0503030403020204" pitchFamily="34" charset="0"/>
                          <a:cs typeface="Calibri"/>
                        </a:rPr>
                        <a:t> </a:t>
                      </a:r>
                      <a:r>
                        <a:rPr sz="1400" dirty="0">
                          <a:solidFill>
                            <a:srgbClr val="1B1E29"/>
                          </a:solidFill>
                          <a:latin typeface="Source Sans Pro" panose="020B0503030403020204" pitchFamily="34" charset="0"/>
                          <a:ea typeface="Source Sans Pro" panose="020B0503030403020204" pitchFamily="34" charset="0"/>
                          <a:cs typeface="Calibri"/>
                        </a:rPr>
                        <a:t>*</a:t>
                      </a:r>
                      <a:endParaRPr sz="1400" dirty="0">
                        <a:latin typeface="Source Sans Pro" panose="020B0503030403020204" pitchFamily="34" charset="0"/>
                        <a:ea typeface="Source Sans Pro" panose="020B0503030403020204" pitchFamily="34" charset="0"/>
                        <a:cs typeface="Calibri"/>
                      </a:endParaRPr>
                    </a:p>
                  </a:txBody>
                  <a:tcPr marL="0" marR="0" marT="32384" marB="0"/>
                </a:tc>
                <a:extLst>
                  <a:ext uri="{0D108BD9-81ED-4DB2-BD59-A6C34878D82A}">
                    <a16:rowId xmlns:a16="http://schemas.microsoft.com/office/drawing/2014/main" val="10001"/>
                  </a:ext>
                </a:extLst>
              </a:tr>
              <a:tr h="711784">
                <a:tc>
                  <a:txBody>
                    <a:bodyPr/>
                    <a:lstStyle/>
                    <a:p>
                      <a:pPr marL="90805">
                        <a:lnSpc>
                          <a:spcPct val="100000"/>
                        </a:lnSpc>
                        <a:spcBef>
                          <a:spcPts val="280"/>
                        </a:spcBef>
                      </a:pPr>
                      <a:r>
                        <a:rPr sz="1400" b="1" spc="-10" dirty="0">
                          <a:solidFill>
                            <a:srgbClr val="1B1E29"/>
                          </a:solidFill>
                          <a:latin typeface="Source Sans Pro" panose="020B0503030403020204" pitchFamily="34" charset="0"/>
                          <a:ea typeface="Source Sans Pro" panose="020B0503030403020204" pitchFamily="34" charset="0"/>
                          <a:cs typeface="Calibri"/>
                        </a:rPr>
                        <a:t>Economic </a:t>
                      </a:r>
                      <a:r>
                        <a:rPr sz="1400" b="1" spc="-5" dirty="0">
                          <a:solidFill>
                            <a:srgbClr val="1B1E29"/>
                          </a:solidFill>
                          <a:latin typeface="Source Sans Pro" panose="020B0503030403020204" pitchFamily="34" charset="0"/>
                          <a:ea typeface="Source Sans Pro" panose="020B0503030403020204" pitchFamily="34" charset="0"/>
                          <a:cs typeface="Calibri"/>
                        </a:rPr>
                        <a:t>Injury</a:t>
                      </a:r>
                      <a:r>
                        <a:rPr sz="1400" b="1" spc="-20" dirty="0">
                          <a:solidFill>
                            <a:srgbClr val="1B1E29"/>
                          </a:solidFill>
                          <a:latin typeface="Source Sans Pro" panose="020B0503030403020204" pitchFamily="34" charset="0"/>
                          <a:ea typeface="Source Sans Pro" panose="020B0503030403020204" pitchFamily="34" charset="0"/>
                          <a:cs typeface="Calibri"/>
                        </a:rPr>
                        <a:t> </a:t>
                      </a:r>
                      <a:r>
                        <a:rPr sz="1400" b="1" spc="-5" dirty="0">
                          <a:solidFill>
                            <a:srgbClr val="1B1E29"/>
                          </a:solidFill>
                          <a:latin typeface="Source Sans Pro" panose="020B0503030403020204" pitchFamily="34" charset="0"/>
                          <a:ea typeface="Source Sans Pro" panose="020B0503030403020204" pitchFamily="34" charset="0"/>
                          <a:cs typeface="Calibri"/>
                        </a:rPr>
                        <a:t>Loans</a:t>
                      </a:r>
                      <a:endParaRPr sz="1400" b="1" dirty="0">
                        <a:latin typeface="Source Sans Pro" panose="020B0503030403020204" pitchFamily="34" charset="0"/>
                        <a:ea typeface="Source Sans Pro" panose="020B0503030403020204" pitchFamily="34" charset="0"/>
                        <a:cs typeface="Calibri"/>
                      </a:endParaRPr>
                    </a:p>
                  </a:txBody>
                  <a:tcPr marL="0" marR="0" marT="35560" marB="0"/>
                </a:tc>
                <a:tc>
                  <a:txBody>
                    <a:bodyPr/>
                    <a:lstStyle/>
                    <a:p>
                      <a:pPr marL="501650" marR="221615" indent="-111760">
                        <a:lnSpc>
                          <a:spcPct val="100000"/>
                        </a:lnSpc>
                        <a:spcBef>
                          <a:spcPts val="280"/>
                        </a:spcBef>
                      </a:pPr>
                      <a:r>
                        <a:rPr sz="1400" b="1" spc="-5" dirty="0">
                          <a:solidFill>
                            <a:srgbClr val="1B1E29"/>
                          </a:solidFill>
                          <a:latin typeface="Source Sans Pro" panose="020B0503030403020204" pitchFamily="34" charset="0"/>
                          <a:ea typeface="Source Sans Pro" panose="020B0503030403020204" pitchFamily="34" charset="0"/>
                          <a:cs typeface="Calibri"/>
                        </a:rPr>
                        <a:t>Small businesses and  </a:t>
                      </a:r>
                      <a:r>
                        <a:rPr sz="1400" b="1" spc="-10" dirty="0">
                          <a:solidFill>
                            <a:srgbClr val="1B1E29"/>
                          </a:solidFill>
                          <a:latin typeface="Source Sans Pro" panose="020B0503030403020204" pitchFamily="34" charset="0"/>
                          <a:ea typeface="Source Sans Pro" panose="020B0503030403020204" pitchFamily="34" charset="0"/>
                          <a:cs typeface="Calibri"/>
                        </a:rPr>
                        <a:t>private</a:t>
                      </a:r>
                      <a:r>
                        <a:rPr sz="1400" b="1" spc="-20" dirty="0">
                          <a:solidFill>
                            <a:srgbClr val="1B1E29"/>
                          </a:solidFill>
                          <a:latin typeface="Source Sans Pro" panose="020B0503030403020204" pitchFamily="34" charset="0"/>
                          <a:ea typeface="Source Sans Pro" panose="020B0503030403020204" pitchFamily="34" charset="0"/>
                          <a:cs typeface="Calibri"/>
                        </a:rPr>
                        <a:t> </a:t>
                      </a:r>
                      <a:r>
                        <a:rPr sz="1400" b="1" spc="-5" dirty="0">
                          <a:solidFill>
                            <a:srgbClr val="1B1E29"/>
                          </a:solidFill>
                          <a:latin typeface="Source Sans Pro" panose="020B0503030403020204" pitchFamily="34" charset="0"/>
                          <a:ea typeface="Source Sans Pro" panose="020B0503030403020204" pitchFamily="34" charset="0"/>
                          <a:cs typeface="Calibri"/>
                        </a:rPr>
                        <a:t>nonprofits</a:t>
                      </a:r>
                      <a:endParaRPr sz="1400" b="1" dirty="0">
                        <a:latin typeface="Source Sans Pro" panose="020B0503030403020204" pitchFamily="34" charset="0"/>
                        <a:ea typeface="Source Sans Pro" panose="020B0503030403020204" pitchFamily="34" charset="0"/>
                        <a:cs typeface="Calibri"/>
                      </a:endParaRPr>
                    </a:p>
                  </a:txBody>
                  <a:tcPr marL="0" marR="0" marT="35560" marB="0"/>
                </a:tc>
                <a:tc>
                  <a:txBody>
                    <a:bodyPr/>
                    <a:lstStyle/>
                    <a:p>
                      <a:pPr algn="ctr">
                        <a:lnSpc>
                          <a:spcPct val="100000"/>
                        </a:lnSpc>
                        <a:spcBef>
                          <a:spcPts val="280"/>
                        </a:spcBef>
                      </a:pPr>
                      <a:r>
                        <a:rPr sz="1400" spc="-10" dirty="0">
                          <a:solidFill>
                            <a:srgbClr val="1B1E29"/>
                          </a:solidFill>
                          <a:latin typeface="Source Sans Pro" panose="020B0503030403020204" pitchFamily="34" charset="0"/>
                          <a:ea typeface="Source Sans Pro" panose="020B0503030403020204" pitchFamily="34" charset="0"/>
                          <a:cs typeface="Calibri"/>
                        </a:rPr>
                        <a:t>Working </a:t>
                      </a:r>
                      <a:r>
                        <a:rPr sz="1400" spc="-5" dirty="0">
                          <a:solidFill>
                            <a:srgbClr val="1B1E29"/>
                          </a:solidFill>
                          <a:latin typeface="Source Sans Pro" panose="020B0503030403020204" pitchFamily="34" charset="0"/>
                          <a:ea typeface="Source Sans Pro" panose="020B0503030403020204" pitchFamily="34" charset="0"/>
                          <a:cs typeface="Calibri"/>
                        </a:rPr>
                        <a:t>capital loans</a:t>
                      </a:r>
                      <a:endParaRPr sz="1400">
                        <a:latin typeface="Source Sans Pro" panose="020B0503030403020204" pitchFamily="34" charset="0"/>
                        <a:ea typeface="Source Sans Pro" panose="020B0503030403020204" pitchFamily="34" charset="0"/>
                        <a:cs typeface="Calibri"/>
                      </a:endParaRPr>
                    </a:p>
                  </a:txBody>
                  <a:tcPr marL="0" marR="0" marT="35560" marB="0"/>
                </a:tc>
                <a:tc>
                  <a:txBody>
                    <a:bodyPr/>
                    <a:lstStyle/>
                    <a:p>
                      <a:pPr algn="ctr">
                        <a:lnSpc>
                          <a:spcPct val="100000"/>
                        </a:lnSpc>
                        <a:spcBef>
                          <a:spcPts val="280"/>
                        </a:spcBef>
                      </a:pPr>
                      <a:r>
                        <a:rPr sz="1400" dirty="0">
                          <a:solidFill>
                            <a:srgbClr val="1B1E29"/>
                          </a:solidFill>
                          <a:latin typeface="Source Sans Pro" panose="020B0503030403020204" pitchFamily="34" charset="0"/>
                          <a:ea typeface="Source Sans Pro" panose="020B0503030403020204" pitchFamily="34" charset="0"/>
                          <a:cs typeface="Calibri"/>
                        </a:rPr>
                        <a:t>$2 million</a:t>
                      </a:r>
                      <a:r>
                        <a:rPr sz="1400" spc="-20" dirty="0">
                          <a:solidFill>
                            <a:srgbClr val="1B1E29"/>
                          </a:solidFill>
                          <a:latin typeface="Source Sans Pro" panose="020B0503030403020204" pitchFamily="34" charset="0"/>
                          <a:ea typeface="Source Sans Pro" panose="020B0503030403020204" pitchFamily="34" charset="0"/>
                          <a:cs typeface="Calibri"/>
                        </a:rPr>
                        <a:t> </a:t>
                      </a:r>
                      <a:r>
                        <a:rPr sz="1400" dirty="0">
                          <a:solidFill>
                            <a:srgbClr val="1B1E29"/>
                          </a:solidFill>
                          <a:latin typeface="Source Sans Pro" panose="020B0503030403020204" pitchFamily="34" charset="0"/>
                          <a:ea typeface="Source Sans Pro" panose="020B0503030403020204" pitchFamily="34" charset="0"/>
                          <a:cs typeface="Calibri"/>
                        </a:rPr>
                        <a:t>*</a:t>
                      </a:r>
                      <a:endParaRPr sz="1400">
                        <a:latin typeface="Source Sans Pro" panose="020B0503030403020204" pitchFamily="34" charset="0"/>
                        <a:ea typeface="Source Sans Pro" panose="020B0503030403020204" pitchFamily="34" charset="0"/>
                        <a:cs typeface="Calibri"/>
                      </a:endParaRPr>
                    </a:p>
                  </a:txBody>
                  <a:tcPr marL="0" marR="0" marT="35560" marB="0"/>
                </a:tc>
                <a:extLst>
                  <a:ext uri="{0D108BD9-81ED-4DB2-BD59-A6C34878D82A}">
                    <a16:rowId xmlns:a16="http://schemas.microsoft.com/office/drawing/2014/main" val="10002"/>
                  </a:ext>
                </a:extLst>
              </a:tr>
              <a:tr h="720485">
                <a:tc>
                  <a:txBody>
                    <a:bodyPr/>
                    <a:lstStyle/>
                    <a:p>
                      <a:pPr marL="90805">
                        <a:lnSpc>
                          <a:spcPct val="100000"/>
                        </a:lnSpc>
                        <a:spcBef>
                          <a:spcPts val="955"/>
                        </a:spcBef>
                      </a:pPr>
                      <a:r>
                        <a:rPr sz="1400" b="1" spc="-5" dirty="0">
                          <a:solidFill>
                            <a:srgbClr val="1B1E29"/>
                          </a:solidFill>
                          <a:latin typeface="Source Sans Pro" panose="020B0503030403020204" pitchFamily="34" charset="0"/>
                          <a:ea typeface="Source Sans Pro" panose="020B0503030403020204" pitchFamily="34" charset="0"/>
                          <a:cs typeface="Calibri"/>
                        </a:rPr>
                        <a:t>Home</a:t>
                      </a:r>
                      <a:r>
                        <a:rPr sz="1400" b="1" spc="-30" dirty="0">
                          <a:solidFill>
                            <a:srgbClr val="1B1E29"/>
                          </a:solidFill>
                          <a:latin typeface="Source Sans Pro" panose="020B0503030403020204" pitchFamily="34" charset="0"/>
                          <a:ea typeface="Source Sans Pro" panose="020B0503030403020204" pitchFamily="34" charset="0"/>
                          <a:cs typeface="Calibri"/>
                        </a:rPr>
                        <a:t> </a:t>
                      </a:r>
                      <a:r>
                        <a:rPr sz="1400" b="1" spc="-5" dirty="0">
                          <a:solidFill>
                            <a:srgbClr val="1B1E29"/>
                          </a:solidFill>
                          <a:latin typeface="Source Sans Pro" panose="020B0503030403020204" pitchFamily="34" charset="0"/>
                          <a:ea typeface="Source Sans Pro" panose="020B0503030403020204" pitchFamily="34" charset="0"/>
                          <a:cs typeface="Calibri"/>
                        </a:rPr>
                        <a:t>Loans</a:t>
                      </a:r>
                      <a:endParaRPr sz="1400" b="1" dirty="0">
                        <a:latin typeface="Source Sans Pro" panose="020B0503030403020204" pitchFamily="34" charset="0"/>
                        <a:ea typeface="Source Sans Pro" panose="020B0503030403020204" pitchFamily="34" charset="0"/>
                        <a:cs typeface="Calibri"/>
                      </a:endParaRPr>
                    </a:p>
                  </a:txBody>
                  <a:tcPr marL="0" marR="0" marT="121285" marB="0"/>
                </a:tc>
                <a:tc>
                  <a:txBody>
                    <a:bodyPr/>
                    <a:lstStyle/>
                    <a:p>
                      <a:pPr marL="161925" algn="ctr">
                        <a:lnSpc>
                          <a:spcPct val="100000"/>
                        </a:lnSpc>
                        <a:spcBef>
                          <a:spcPts val="955"/>
                        </a:spcBef>
                      </a:pPr>
                      <a:r>
                        <a:rPr sz="1400" b="1" spc="-5" dirty="0">
                          <a:solidFill>
                            <a:srgbClr val="1B1E29"/>
                          </a:solidFill>
                          <a:latin typeface="Source Sans Pro" panose="020B0503030403020204" pitchFamily="34" charset="0"/>
                          <a:ea typeface="Source Sans Pro" panose="020B0503030403020204" pitchFamily="34" charset="0"/>
                          <a:cs typeface="Calibri"/>
                        </a:rPr>
                        <a:t>Homeowners</a:t>
                      </a:r>
                      <a:endParaRPr sz="1400" b="1" dirty="0">
                        <a:latin typeface="Source Sans Pro" panose="020B0503030403020204" pitchFamily="34" charset="0"/>
                        <a:ea typeface="Source Sans Pro" panose="020B0503030403020204" pitchFamily="34" charset="0"/>
                        <a:cs typeface="Calibri"/>
                      </a:endParaRPr>
                    </a:p>
                  </a:txBody>
                  <a:tcPr marL="0" marR="0" marT="121285" marB="0"/>
                </a:tc>
                <a:tc>
                  <a:txBody>
                    <a:bodyPr/>
                    <a:lstStyle/>
                    <a:p>
                      <a:pPr marL="384175">
                        <a:lnSpc>
                          <a:spcPct val="100000"/>
                        </a:lnSpc>
                        <a:spcBef>
                          <a:spcPts val="955"/>
                        </a:spcBef>
                      </a:pPr>
                      <a:r>
                        <a:rPr sz="1400" spc="-5" dirty="0">
                          <a:solidFill>
                            <a:srgbClr val="1B1E29"/>
                          </a:solidFill>
                          <a:latin typeface="Source Sans Pro" panose="020B0503030403020204" pitchFamily="34" charset="0"/>
                          <a:ea typeface="Source Sans Pro" panose="020B0503030403020204" pitchFamily="34" charset="0"/>
                          <a:cs typeface="Calibri"/>
                        </a:rPr>
                        <a:t>Repair </a:t>
                      </a:r>
                      <a:r>
                        <a:rPr sz="1400" dirty="0">
                          <a:solidFill>
                            <a:srgbClr val="1B1E29"/>
                          </a:solidFill>
                          <a:latin typeface="Source Sans Pro" panose="020B0503030403020204" pitchFamily="34" charset="0"/>
                          <a:ea typeface="Source Sans Pro" panose="020B0503030403020204" pitchFamily="34" charset="0"/>
                          <a:cs typeface="Calibri"/>
                        </a:rPr>
                        <a:t>or</a:t>
                      </a:r>
                      <a:r>
                        <a:rPr sz="1400" spc="-30" dirty="0">
                          <a:solidFill>
                            <a:srgbClr val="1B1E29"/>
                          </a:solidFill>
                          <a:latin typeface="Source Sans Pro" panose="020B0503030403020204" pitchFamily="34" charset="0"/>
                          <a:ea typeface="Source Sans Pro" panose="020B0503030403020204" pitchFamily="34" charset="0"/>
                          <a:cs typeface="Calibri"/>
                        </a:rPr>
                        <a:t> </a:t>
                      </a:r>
                      <a:r>
                        <a:rPr sz="1400" spc="-5" dirty="0">
                          <a:solidFill>
                            <a:srgbClr val="1B1E29"/>
                          </a:solidFill>
                          <a:latin typeface="Source Sans Pro" panose="020B0503030403020204" pitchFamily="34" charset="0"/>
                          <a:ea typeface="Source Sans Pro" panose="020B0503030403020204" pitchFamily="34" charset="0"/>
                          <a:cs typeface="Calibri"/>
                        </a:rPr>
                        <a:t>replace</a:t>
                      </a:r>
                      <a:endParaRPr sz="1400">
                        <a:latin typeface="Source Sans Pro" panose="020B0503030403020204" pitchFamily="34" charset="0"/>
                        <a:ea typeface="Source Sans Pro" panose="020B0503030403020204" pitchFamily="34" charset="0"/>
                        <a:cs typeface="Calibri"/>
                      </a:endParaRPr>
                    </a:p>
                    <a:p>
                      <a:pPr marL="347345">
                        <a:lnSpc>
                          <a:spcPct val="100000"/>
                        </a:lnSpc>
                      </a:pPr>
                      <a:r>
                        <a:rPr sz="1400" dirty="0">
                          <a:solidFill>
                            <a:srgbClr val="1B1E29"/>
                          </a:solidFill>
                          <a:latin typeface="Source Sans Pro" panose="020B0503030403020204" pitchFamily="34" charset="0"/>
                          <a:ea typeface="Source Sans Pro" panose="020B0503030403020204" pitchFamily="34" charset="0"/>
                          <a:cs typeface="Calibri"/>
                        </a:rPr>
                        <a:t>primary</a:t>
                      </a:r>
                      <a:r>
                        <a:rPr sz="1400" spc="-25" dirty="0">
                          <a:solidFill>
                            <a:srgbClr val="1B1E29"/>
                          </a:solidFill>
                          <a:latin typeface="Source Sans Pro" panose="020B0503030403020204" pitchFamily="34" charset="0"/>
                          <a:ea typeface="Source Sans Pro" panose="020B0503030403020204" pitchFamily="34" charset="0"/>
                          <a:cs typeface="Calibri"/>
                        </a:rPr>
                        <a:t> </a:t>
                      </a:r>
                      <a:r>
                        <a:rPr sz="1400" spc="-5" dirty="0">
                          <a:solidFill>
                            <a:srgbClr val="1B1E29"/>
                          </a:solidFill>
                          <a:latin typeface="Source Sans Pro" panose="020B0503030403020204" pitchFamily="34" charset="0"/>
                          <a:ea typeface="Source Sans Pro" panose="020B0503030403020204" pitchFamily="34" charset="0"/>
                          <a:cs typeface="Calibri"/>
                        </a:rPr>
                        <a:t>residence</a:t>
                      </a:r>
                      <a:endParaRPr sz="1400">
                        <a:latin typeface="Source Sans Pro" panose="020B0503030403020204" pitchFamily="34" charset="0"/>
                        <a:ea typeface="Source Sans Pro" panose="020B0503030403020204" pitchFamily="34" charset="0"/>
                        <a:cs typeface="Calibri"/>
                      </a:endParaRPr>
                    </a:p>
                  </a:txBody>
                  <a:tcPr marL="0" marR="0" marT="121285" marB="0"/>
                </a:tc>
                <a:tc>
                  <a:txBody>
                    <a:bodyPr/>
                    <a:lstStyle/>
                    <a:p>
                      <a:pPr marR="1905" algn="ctr">
                        <a:lnSpc>
                          <a:spcPct val="100000"/>
                        </a:lnSpc>
                        <a:spcBef>
                          <a:spcPts val="955"/>
                        </a:spcBef>
                      </a:pPr>
                      <a:r>
                        <a:rPr sz="1400" spc="-5" dirty="0">
                          <a:solidFill>
                            <a:srgbClr val="1B1E29"/>
                          </a:solidFill>
                          <a:latin typeface="Source Sans Pro" panose="020B0503030403020204" pitchFamily="34" charset="0"/>
                          <a:ea typeface="Source Sans Pro" panose="020B0503030403020204" pitchFamily="34" charset="0"/>
                          <a:cs typeface="Calibri"/>
                        </a:rPr>
                        <a:t>$200,000</a:t>
                      </a:r>
                      <a:r>
                        <a:rPr lang="en-US" sz="1400" spc="-5" dirty="0">
                          <a:solidFill>
                            <a:srgbClr val="1B1E29"/>
                          </a:solidFill>
                          <a:latin typeface="Source Sans Pro" panose="020B0503030403020204" pitchFamily="34" charset="0"/>
                          <a:ea typeface="Source Sans Pro" panose="020B0503030403020204" pitchFamily="34" charset="0"/>
                          <a:cs typeface="Calibri"/>
                        </a:rPr>
                        <a:t> **</a:t>
                      </a:r>
                      <a:endParaRPr sz="1400" dirty="0">
                        <a:latin typeface="Source Sans Pro" panose="020B0503030403020204" pitchFamily="34" charset="0"/>
                        <a:ea typeface="Source Sans Pro" panose="020B0503030403020204" pitchFamily="34" charset="0"/>
                        <a:cs typeface="Calibri"/>
                      </a:endParaRPr>
                    </a:p>
                  </a:txBody>
                  <a:tcPr marL="0" marR="0" marT="121285" marB="0"/>
                </a:tc>
                <a:extLst>
                  <a:ext uri="{0D108BD9-81ED-4DB2-BD59-A6C34878D82A}">
                    <a16:rowId xmlns:a16="http://schemas.microsoft.com/office/drawing/2014/main" val="10003"/>
                  </a:ext>
                </a:extLst>
              </a:tr>
              <a:tr h="670048">
                <a:tc>
                  <a:txBody>
                    <a:bodyPr/>
                    <a:lstStyle/>
                    <a:p>
                      <a:pPr marL="90805">
                        <a:lnSpc>
                          <a:spcPct val="100000"/>
                        </a:lnSpc>
                        <a:spcBef>
                          <a:spcPts val="340"/>
                        </a:spcBef>
                      </a:pPr>
                      <a:r>
                        <a:rPr sz="1400" b="1" spc="-5" dirty="0">
                          <a:solidFill>
                            <a:srgbClr val="1B1E29"/>
                          </a:solidFill>
                          <a:latin typeface="Source Sans Pro" panose="020B0503030403020204" pitchFamily="34" charset="0"/>
                          <a:ea typeface="Source Sans Pro" panose="020B0503030403020204" pitchFamily="34" charset="0"/>
                          <a:cs typeface="Calibri"/>
                        </a:rPr>
                        <a:t>Home</a:t>
                      </a:r>
                      <a:r>
                        <a:rPr sz="1400" b="1" spc="-25" dirty="0">
                          <a:solidFill>
                            <a:srgbClr val="1B1E29"/>
                          </a:solidFill>
                          <a:latin typeface="Source Sans Pro" panose="020B0503030403020204" pitchFamily="34" charset="0"/>
                          <a:ea typeface="Source Sans Pro" panose="020B0503030403020204" pitchFamily="34" charset="0"/>
                          <a:cs typeface="Calibri"/>
                        </a:rPr>
                        <a:t> </a:t>
                      </a:r>
                      <a:r>
                        <a:rPr sz="1400" b="1" spc="-5" dirty="0">
                          <a:solidFill>
                            <a:srgbClr val="1B1E29"/>
                          </a:solidFill>
                          <a:latin typeface="Source Sans Pro" panose="020B0503030403020204" pitchFamily="34" charset="0"/>
                          <a:ea typeface="Source Sans Pro" panose="020B0503030403020204" pitchFamily="34" charset="0"/>
                          <a:cs typeface="Calibri"/>
                        </a:rPr>
                        <a:t>Loans</a:t>
                      </a:r>
                      <a:endParaRPr sz="1400" b="1" dirty="0">
                        <a:latin typeface="Source Sans Pro" panose="020B0503030403020204" pitchFamily="34" charset="0"/>
                        <a:ea typeface="Source Sans Pro" panose="020B0503030403020204" pitchFamily="34" charset="0"/>
                        <a:cs typeface="Calibri"/>
                      </a:endParaRPr>
                    </a:p>
                  </a:txBody>
                  <a:tcPr marL="0" marR="0" marT="43180" marB="0"/>
                </a:tc>
                <a:tc>
                  <a:txBody>
                    <a:bodyPr/>
                    <a:lstStyle/>
                    <a:p>
                      <a:pPr marL="893444" marR="341630" indent="-381000">
                        <a:lnSpc>
                          <a:spcPct val="100000"/>
                        </a:lnSpc>
                        <a:spcBef>
                          <a:spcPts val="340"/>
                        </a:spcBef>
                      </a:pPr>
                      <a:r>
                        <a:rPr sz="1400" b="1" spc="-5" dirty="0">
                          <a:solidFill>
                            <a:srgbClr val="1B1E29"/>
                          </a:solidFill>
                          <a:latin typeface="Source Sans Pro" panose="020B0503030403020204" pitchFamily="34" charset="0"/>
                          <a:ea typeface="Source Sans Pro" panose="020B0503030403020204" pitchFamily="34" charset="0"/>
                          <a:cs typeface="Calibri"/>
                        </a:rPr>
                        <a:t>Homeowners</a:t>
                      </a:r>
                      <a:r>
                        <a:rPr sz="1400" b="1" spc="-90" dirty="0">
                          <a:solidFill>
                            <a:srgbClr val="1B1E29"/>
                          </a:solidFill>
                          <a:latin typeface="Source Sans Pro" panose="020B0503030403020204" pitchFamily="34" charset="0"/>
                          <a:ea typeface="Source Sans Pro" panose="020B0503030403020204" pitchFamily="34" charset="0"/>
                          <a:cs typeface="Calibri"/>
                        </a:rPr>
                        <a:t> </a:t>
                      </a:r>
                      <a:r>
                        <a:rPr sz="1400" b="1" spc="-5" dirty="0">
                          <a:solidFill>
                            <a:srgbClr val="1B1E29"/>
                          </a:solidFill>
                          <a:latin typeface="Source Sans Pro" panose="020B0503030403020204" pitchFamily="34" charset="0"/>
                          <a:ea typeface="Source Sans Pro" panose="020B0503030403020204" pitchFamily="34" charset="0"/>
                          <a:cs typeface="Calibri"/>
                        </a:rPr>
                        <a:t>and  </a:t>
                      </a:r>
                      <a:r>
                        <a:rPr sz="1400" b="1" spc="-15" dirty="0">
                          <a:solidFill>
                            <a:srgbClr val="1B1E29"/>
                          </a:solidFill>
                          <a:latin typeface="Source Sans Pro" panose="020B0503030403020204" pitchFamily="34" charset="0"/>
                          <a:ea typeface="Source Sans Pro" panose="020B0503030403020204" pitchFamily="34" charset="0"/>
                          <a:cs typeface="Calibri"/>
                        </a:rPr>
                        <a:t>renters</a:t>
                      </a:r>
                      <a:endParaRPr sz="1400" b="1" dirty="0">
                        <a:latin typeface="Source Sans Pro" panose="020B0503030403020204" pitchFamily="34" charset="0"/>
                        <a:ea typeface="Source Sans Pro" panose="020B0503030403020204" pitchFamily="34" charset="0"/>
                        <a:cs typeface="Calibri"/>
                      </a:endParaRPr>
                    </a:p>
                  </a:txBody>
                  <a:tcPr marL="0" marR="0" marT="43180" marB="0"/>
                </a:tc>
                <a:tc>
                  <a:txBody>
                    <a:bodyPr/>
                    <a:lstStyle/>
                    <a:p>
                      <a:pPr marL="350520" marR="351155" indent="33020">
                        <a:lnSpc>
                          <a:spcPct val="100000"/>
                        </a:lnSpc>
                        <a:spcBef>
                          <a:spcPts val="340"/>
                        </a:spcBef>
                      </a:pPr>
                      <a:r>
                        <a:rPr sz="1400" spc="-5" dirty="0">
                          <a:solidFill>
                            <a:srgbClr val="1B1E29"/>
                          </a:solidFill>
                          <a:latin typeface="Source Sans Pro" panose="020B0503030403020204" pitchFamily="34" charset="0"/>
                          <a:ea typeface="Source Sans Pro" panose="020B0503030403020204" pitchFamily="34" charset="0"/>
                          <a:cs typeface="Calibri"/>
                        </a:rPr>
                        <a:t>Repair or replace  personal</a:t>
                      </a:r>
                      <a:r>
                        <a:rPr sz="1400" spc="-45" dirty="0">
                          <a:solidFill>
                            <a:srgbClr val="1B1E29"/>
                          </a:solidFill>
                          <a:latin typeface="Source Sans Pro" panose="020B0503030403020204" pitchFamily="34" charset="0"/>
                          <a:ea typeface="Source Sans Pro" panose="020B0503030403020204" pitchFamily="34" charset="0"/>
                          <a:cs typeface="Calibri"/>
                        </a:rPr>
                        <a:t> </a:t>
                      </a:r>
                      <a:r>
                        <a:rPr sz="1400" spc="-10" dirty="0">
                          <a:solidFill>
                            <a:srgbClr val="1B1E29"/>
                          </a:solidFill>
                          <a:latin typeface="Source Sans Pro" panose="020B0503030403020204" pitchFamily="34" charset="0"/>
                          <a:ea typeface="Source Sans Pro" panose="020B0503030403020204" pitchFamily="34" charset="0"/>
                          <a:cs typeface="Calibri"/>
                        </a:rPr>
                        <a:t>property</a:t>
                      </a:r>
                      <a:endParaRPr sz="1400">
                        <a:latin typeface="Source Sans Pro" panose="020B0503030403020204" pitchFamily="34" charset="0"/>
                        <a:ea typeface="Source Sans Pro" panose="020B0503030403020204" pitchFamily="34" charset="0"/>
                        <a:cs typeface="Calibri"/>
                      </a:endParaRPr>
                    </a:p>
                  </a:txBody>
                  <a:tcPr marL="0" marR="0" marT="43180" marB="0"/>
                </a:tc>
                <a:tc>
                  <a:txBody>
                    <a:bodyPr/>
                    <a:lstStyle/>
                    <a:p>
                      <a:pPr marR="1270" algn="ctr">
                        <a:lnSpc>
                          <a:spcPct val="100000"/>
                        </a:lnSpc>
                        <a:spcBef>
                          <a:spcPts val="340"/>
                        </a:spcBef>
                      </a:pPr>
                      <a:r>
                        <a:rPr sz="1400" spc="-5" dirty="0">
                          <a:solidFill>
                            <a:srgbClr val="1B1E29"/>
                          </a:solidFill>
                          <a:latin typeface="Source Sans Pro" panose="020B0503030403020204" pitchFamily="34" charset="0"/>
                          <a:ea typeface="Source Sans Pro" panose="020B0503030403020204" pitchFamily="34" charset="0"/>
                          <a:cs typeface="Calibri"/>
                        </a:rPr>
                        <a:t>$40,000</a:t>
                      </a:r>
                      <a:endParaRPr sz="1400">
                        <a:latin typeface="Source Sans Pro" panose="020B0503030403020204" pitchFamily="34" charset="0"/>
                        <a:ea typeface="Source Sans Pro" panose="020B0503030403020204" pitchFamily="34" charset="0"/>
                        <a:cs typeface="Calibri"/>
                      </a:endParaRPr>
                    </a:p>
                  </a:txBody>
                  <a:tcPr marL="0" marR="0" marT="43180" marB="0"/>
                </a:tc>
                <a:extLst>
                  <a:ext uri="{0D108BD9-81ED-4DB2-BD59-A6C34878D82A}">
                    <a16:rowId xmlns:a16="http://schemas.microsoft.com/office/drawing/2014/main" val="10004"/>
                  </a:ext>
                </a:extLst>
              </a:tr>
              <a:tr h="1019587">
                <a:tc>
                  <a:txBody>
                    <a:bodyPr/>
                    <a:lstStyle/>
                    <a:p>
                      <a:pPr marL="90805">
                        <a:lnSpc>
                          <a:spcPct val="100000"/>
                        </a:lnSpc>
                        <a:spcBef>
                          <a:spcPts val="605"/>
                        </a:spcBef>
                      </a:pPr>
                      <a:r>
                        <a:rPr sz="1400" b="1" spc="-5" dirty="0">
                          <a:solidFill>
                            <a:srgbClr val="1B1E29"/>
                          </a:solidFill>
                          <a:latin typeface="Source Sans Pro" panose="020B0503030403020204" pitchFamily="34" charset="0"/>
                          <a:ea typeface="Source Sans Pro" panose="020B0503030403020204" pitchFamily="34" charset="0"/>
                          <a:cs typeface="Calibri"/>
                        </a:rPr>
                        <a:t>Mitigation</a:t>
                      </a:r>
                      <a:endParaRPr sz="1400" b="1" dirty="0">
                        <a:latin typeface="Source Sans Pro" panose="020B0503030403020204" pitchFamily="34" charset="0"/>
                        <a:ea typeface="Source Sans Pro" panose="020B0503030403020204" pitchFamily="34" charset="0"/>
                        <a:cs typeface="Calibri"/>
                      </a:endParaRPr>
                    </a:p>
                  </a:txBody>
                  <a:tcPr marL="0" marR="0" marT="76835" marB="0">
                    <a:lnB w="12700">
                      <a:solidFill>
                        <a:srgbClr val="CC0000"/>
                      </a:solidFill>
                      <a:prstDash val="solid"/>
                    </a:lnB>
                  </a:tcPr>
                </a:tc>
                <a:tc>
                  <a:txBody>
                    <a:bodyPr/>
                    <a:lstStyle/>
                    <a:p>
                      <a:pPr marL="465455" marR="295275" algn="ctr">
                        <a:lnSpc>
                          <a:spcPct val="100000"/>
                        </a:lnSpc>
                        <a:spcBef>
                          <a:spcPts val="605"/>
                        </a:spcBef>
                      </a:pPr>
                      <a:r>
                        <a:rPr sz="1400" b="1" spc="-5" dirty="0">
                          <a:solidFill>
                            <a:srgbClr val="1B1E29"/>
                          </a:solidFill>
                          <a:latin typeface="Source Sans Pro" panose="020B0503030403020204" pitchFamily="34" charset="0"/>
                          <a:ea typeface="Source Sans Pro" panose="020B0503030403020204" pitchFamily="34" charset="0"/>
                          <a:cs typeface="Calibri"/>
                        </a:rPr>
                        <a:t>Businesses,</a:t>
                      </a:r>
                      <a:r>
                        <a:rPr sz="1400" b="1" spc="-30" dirty="0">
                          <a:solidFill>
                            <a:srgbClr val="1B1E29"/>
                          </a:solidFill>
                          <a:latin typeface="Source Sans Pro" panose="020B0503030403020204" pitchFamily="34" charset="0"/>
                          <a:ea typeface="Source Sans Pro" panose="020B0503030403020204" pitchFamily="34" charset="0"/>
                          <a:cs typeface="Calibri"/>
                        </a:rPr>
                        <a:t> </a:t>
                      </a:r>
                      <a:r>
                        <a:rPr sz="1400" b="1" spc="-10" dirty="0">
                          <a:solidFill>
                            <a:srgbClr val="1B1E29"/>
                          </a:solidFill>
                          <a:latin typeface="Source Sans Pro" panose="020B0503030403020204" pitchFamily="34" charset="0"/>
                          <a:ea typeface="Source Sans Pro" panose="020B0503030403020204" pitchFamily="34" charset="0"/>
                          <a:cs typeface="Calibri"/>
                        </a:rPr>
                        <a:t>private  </a:t>
                      </a:r>
                      <a:r>
                        <a:rPr sz="1400" b="1" spc="-5" dirty="0">
                          <a:solidFill>
                            <a:srgbClr val="1B1E29"/>
                          </a:solidFill>
                          <a:latin typeface="Source Sans Pro" panose="020B0503030403020204" pitchFamily="34" charset="0"/>
                          <a:ea typeface="Source Sans Pro" panose="020B0503030403020204" pitchFamily="34" charset="0"/>
                          <a:cs typeface="Calibri"/>
                        </a:rPr>
                        <a:t>nonprofits and  homeowners</a:t>
                      </a:r>
                      <a:endParaRPr sz="1400" b="1" dirty="0">
                        <a:latin typeface="Source Sans Pro" panose="020B0503030403020204" pitchFamily="34" charset="0"/>
                        <a:ea typeface="Source Sans Pro" panose="020B0503030403020204" pitchFamily="34" charset="0"/>
                        <a:cs typeface="Calibri"/>
                      </a:endParaRPr>
                    </a:p>
                  </a:txBody>
                  <a:tcPr marL="0" marR="0" marT="76835" marB="0">
                    <a:lnB w="12700">
                      <a:solidFill>
                        <a:srgbClr val="CC0000"/>
                      </a:solidFill>
                      <a:prstDash val="solid"/>
                    </a:lnB>
                  </a:tcPr>
                </a:tc>
                <a:tc>
                  <a:txBody>
                    <a:bodyPr/>
                    <a:lstStyle/>
                    <a:p>
                      <a:pPr marL="169545" marR="168910" algn="ctr">
                        <a:lnSpc>
                          <a:spcPct val="100000"/>
                        </a:lnSpc>
                        <a:spcBef>
                          <a:spcPts val="605"/>
                        </a:spcBef>
                      </a:pPr>
                      <a:r>
                        <a:rPr sz="1400" spc="-10" dirty="0">
                          <a:solidFill>
                            <a:srgbClr val="1B1E29"/>
                          </a:solidFill>
                          <a:latin typeface="Source Sans Pro" panose="020B0503030403020204" pitchFamily="34" charset="0"/>
                          <a:ea typeface="Source Sans Pro" panose="020B0503030403020204" pitchFamily="34" charset="0"/>
                          <a:cs typeface="Calibri"/>
                        </a:rPr>
                        <a:t>Mitigate </a:t>
                      </a:r>
                      <a:r>
                        <a:rPr sz="1400" dirty="0">
                          <a:solidFill>
                            <a:srgbClr val="1B1E29"/>
                          </a:solidFill>
                          <a:latin typeface="Source Sans Pro" panose="020B0503030403020204" pitchFamily="34" charset="0"/>
                          <a:ea typeface="Source Sans Pro" panose="020B0503030403020204" pitchFamily="34" charset="0"/>
                          <a:cs typeface="Calibri"/>
                        </a:rPr>
                        <a:t>/ </a:t>
                      </a:r>
                      <a:r>
                        <a:rPr sz="1400" spc="-15" dirty="0">
                          <a:solidFill>
                            <a:srgbClr val="1B1E29"/>
                          </a:solidFill>
                          <a:latin typeface="Source Sans Pro" panose="020B0503030403020204" pitchFamily="34" charset="0"/>
                          <a:ea typeface="Source Sans Pro" panose="020B0503030403020204" pitchFamily="34" charset="0"/>
                          <a:cs typeface="Calibri"/>
                        </a:rPr>
                        <a:t>prevent  </a:t>
                      </a:r>
                      <a:r>
                        <a:rPr sz="1400" spc="-10" dirty="0">
                          <a:solidFill>
                            <a:srgbClr val="1B1E29"/>
                          </a:solidFill>
                          <a:latin typeface="Source Sans Pro" panose="020B0503030403020204" pitchFamily="34" charset="0"/>
                          <a:ea typeface="Source Sans Pro" panose="020B0503030403020204" pitchFamily="34" charset="0"/>
                          <a:cs typeface="Calibri"/>
                        </a:rPr>
                        <a:t>future </a:t>
                      </a:r>
                      <a:r>
                        <a:rPr sz="1400" dirty="0">
                          <a:solidFill>
                            <a:srgbClr val="1B1E29"/>
                          </a:solidFill>
                          <a:latin typeface="Source Sans Pro" panose="020B0503030403020204" pitchFamily="34" charset="0"/>
                          <a:ea typeface="Source Sans Pro" panose="020B0503030403020204" pitchFamily="34" charset="0"/>
                          <a:cs typeface="Calibri"/>
                        </a:rPr>
                        <a:t>loss </a:t>
                      </a:r>
                      <a:r>
                        <a:rPr sz="1400" spc="-5" dirty="0">
                          <a:solidFill>
                            <a:srgbClr val="1B1E29"/>
                          </a:solidFill>
                          <a:latin typeface="Source Sans Pro" panose="020B0503030403020204" pitchFamily="34" charset="0"/>
                          <a:ea typeface="Source Sans Pro" panose="020B0503030403020204" pitchFamily="34" charset="0"/>
                          <a:cs typeface="Calibri"/>
                        </a:rPr>
                        <a:t>of the</a:t>
                      </a:r>
                      <a:r>
                        <a:rPr sz="1400" spc="-55" dirty="0">
                          <a:solidFill>
                            <a:srgbClr val="1B1E29"/>
                          </a:solidFill>
                          <a:latin typeface="Source Sans Pro" panose="020B0503030403020204" pitchFamily="34" charset="0"/>
                          <a:ea typeface="Source Sans Pro" panose="020B0503030403020204" pitchFamily="34" charset="0"/>
                          <a:cs typeface="Calibri"/>
                        </a:rPr>
                        <a:t> </a:t>
                      </a:r>
                      <a:r>
                        <a:rPr sz="1400" dirty="0">
                          <a:solidFill>
                            <a:srgbClr val="1B1E29"/>
                          </a:solidFill>
                          <a:latin typeface="Source Sans Pro" panose="020B0503030403020204" pitchFamily="34" charset="0"/>
                          <a:ea typeface="Source Sans Pro" panose="020B0503030403020204" pitchFamily="34" charset="0"/>
                          <a:cs typeface="Calibri"/>
                        </a:rPr>
                        <a:t>same  </a:t>
                      </a:r>
                      <a:r>
                        <a:rPr sz="1400" spc="-5" dirty="0">
                          <a:solidFill>
                            <a:srgbClr val="1B1E29"/>
                          </a:solidFill>
                          <a:latin typeface="Source Sans Pro" panose="020B0503030403020204" pitchFamily="34" charset="0"/>
                          <a:ea typeface="Source Sans Pro" panose="020B0503030403020204" pitchFamily="34" charset="0"/>
                          <a:cs typeface="Calibri"/>
                        </a:rPr>
                        <a:t>type</a:t>
                      </a:r>
                      <a:endParaRPr sz="1400" dirty="0">
                        <a:latin typeface="Source Sans Pro" panose="020B0503030403020204" pitchFamily="34" charset="0"/>
                        <a:ea typeface="Source Sans Pro" panose="020B0503030403020204" pitchFamily="34" charset="0"/>
                        <a:cs typeface="Calibri"/>
                      </a:endParaRPr>
                    </a:p>
                  </a:txBody>
                  <a:tcPr marL="0" marR="0" marT="76835" marB="0">
                    <a:lnB w="12700">
                      <a:solidFill>
                        <a:srgbClr val="CC0000"/>
                      </a:solidFill>
                      <a:prstDash val="solid"/>
                    </a:lnB>
                  </a:tcPr>
                </a:tc>
                <a:tc>
                  <a:txBody>
                    <a:bodyPr/>
                    <a:lstStyle/>
                    <a:p>
                      <a:pPr marL="176530" marR="179070" algn="ctr">
                        <a:lnSpc>
                          <a:spcPct val="100000"/>
                        </a:lnSpc>
                        <a:spcBef>
                          <a:spcPts val="605"/>
                        </a:spcBef>
                      </a:pPr>
                      <a:r>
                        <a:rPr sz="1400" spc="-5" dirty="0">
                          <a:solidFill>
                            <a:srgbClr val="1B1E29"/>
                          </a:solidFill>
                          <a:latin typeface="Source Sans Pro" panose="020B0503030403020204" pitchFamily="34" charset="0"/>
                          <a:ea typeface="Source Sans Pro" panose="020B0503030403020204" pitchFamily="34" charset="0"/>
                          <a:cs typeface="Calibri"/>
                        </a:rPr>
                        <a:t>20% </a:t>
                      </a:r>
                      <a:r>
                        <a:rPr sz="1400" dirty="0">
                          <a:solidFill>
                            <a:srgbClr val="1B1E29"/>
                          </a:solidFill>
                          <a:latin typeface="Source Sans Pro" panose="020B0503030403020204" pitchFamily="34" charset="0"/>
                          <a:ea typeface="Source Sans Pro" panose="020B0503030403020204" pitchFamily="34" charset="0"/>
                          <a:cs typeface="Calibri"/>
                        </a:rPr>
                        <a:t>of verified</a:t>
                      </a:r>
                      <a:r>
                        <a:rPr sz="1400" spc="-114" dirty="0">
                          <a:solidFill>
                            <a:srgbClr val="1B1E29"/>
                          </a:solidFill>
                          <a:latin typeface="Source Sans Pro" panose="020B0503030403020204" pitchFamily="34" charset="0"/>
                          <a:ea typeface="Source Sans Pro" panose="020B0503030403020204" pitchFamily="34" charset="0"/>
                          <a:cs typeface="Calibri"/>
                        </a:rPr>
                        <a:t> </a:t>
                      </a:r>
                      <a:r>
                        <a:rPr sz="1400" spc="-10" dirty="0">
                          <a:solidFill>
                            <a:srgbClr val="1B1E29"/>
                          </a:solidFill>
                          <a:latin typeface="Source Sans Pro" panose="020B0503030403020204" pitchFamily="34" charset="0"/>
                          <a:ea typeface="Source Sans Pro" panose="020B0503030403020204" pitchFamily="34" charset="0"/>
                          <a:cs typeface="Calibri"/>
                        </a:rPr>
                        <a:t>physical  </a:t>
                      </a:r>
                      <a:r>
                        <a:rPr sz="1400" spc="-5" dirty="0">
                          <a:solidFill>
                            <a:srgbClr val="1B1E29"/>
                          </a:solidFill>
                          <a:latin typeface="Source Sans Pro" panose="020B0503030403020204" pitchFamily="34" charset="0"/>
                          <a:ea typeface="Source Sans Pro" panose="020B0503030403020204" pitchFamily="34" charset="0"/>
                          <a:cs typeface="Calibri"/>
                        </a:rPr>
                        <a:t>damage. Homeowners  limited </a:t>
                      </a:r>
                      <a:r>
                        <a:rPr sz="1400" spc="-10" dirty="0">
                          <a:solidFill>
                            <a:srgbClr val="1B1E29"/>
                          </a:solidFill>
                          <a:latin typeface="Source Sans Pro" panose="020B0503030403020204" pitchFamily="34" charset="0"/>
                          <a:ea typeface="Source Sans Pro" panose="020B0503030403020204" pitchFamily="34" charset="0"/>
                          <a:cs typeface="Calibri"/>
                        </a:rPr>
                        <a:t>to</a:t>
                      </a:r>
                      <a:r>
                        <a:rPr sz="1400" spc="-25" dirty="0">
                          <a:solidFill>
                            <a:srgbClr val="1B1E29"/>
                          </a:solidFill>
                          <a:latin typeface="Source Sans Pro" panose="020B0503030403020204" pitchFamily="34" charset="0"/>
                          <a:ea typeface="Source Sans Pro" panose="020B0503030403020204" pitchFamily="34" charset="0"/>
                          <a:cs typeface="Calibri"/>
                        </a:rPr>
                        <a:t> </a:t>
                      </a:r>
                      <a:r>
                        <a:rPr sz="1400" spc="-5" dirty="0">
                          <a:solidFill>
                            <a:srgbClr val="1B1E29"/>
                          </a:solidFill>
                          <a:latin typeface="Source Sans Pro" panose="020B0503030403020204" pitchFamily="34" charset="0"/>
                          <a:ea typeface="Source Sans Pro" panose="020B0503030403020204" pitchFamily="34" charset="0"/>
                          <a:cs typeface="Calibri"/>
                        </a:rPr>
                        <a:t>$200,000</a:t>
                      </a:r>
                      <a:endParaRPr sz="1400" dirty="0">
                        <a:latin typeface="Source Sans Pro" panose="020B0503030403020204" pitchFamily="34" charset="0"/>
                        <a:ea typeface="Source Sans Pro" panose="020B0503030403020204" pitchFamily="34" charset="0"/>
                        <a:cs typeface="Calibri"/>
                      </a:endParaRPr>
                    </a:p>
                  </a:txBody>
                  <a:tcPr marL="0" marR="0" marT="76835" marB="0">
                    <a:lnB w="12700">
                      <a:solidFill>
                        <a:srgbClr val="CC0000"/>
                      </a:solidFill>
                      <a:prstDash val="solid"/>
                    </a:lnB>
                  </a:tcPr>
                </a:tc>
                <a:extLst>
                  <a:ext uri="{0D108BD9-81ED-4DB2-BD59-A6C34878D82A}">
                    <a16:rowId xmlns:a16="http://schemas.microsoft.com/office/drawing/2014/main" val="10005"/>
                  </a:ext>
                </a:extLst>
              </a:tr>
            </a:tbl>
          </a:graphicData>
        </a:graphic>
      </p:graphicFrame>
      <p:sp>
        <p:nvSpPr>
          <p:cNvPr id="5" name="object 5"/>
          <p:cNvSpPr txBox="1">
            <a:spLocks noGrp="1"/>
          </p:cNvSpPr>
          <p:nvPr>
            <p:ph type="sldNum" sz="quarter" idx="7"/>
          </p:nvPr>
        </p:nvSpPr>
        <p:spPr>
          <a:xfrm>
            <a:off x="10586013" y="6312742"/>
            <a:ext cx="2743200" cy="128240"/>
          </a:xfrm>
          <a:prstGeom prst="rect">
            <a:avLst/>
          </a:prstGeom>
        </p:spPr>
        <p:txBody>
          <a:bodyPr vert="horz" wrap="square" lIns="0" tIns="0" rIns="0" bIns="0" rtlCol="0" anchor="ctr">
            <a:spAutoFit/>
          </a:bodyPr>
          <a:lstStyle/>
          <a:p>
            <a:pPr marL="38100">
              <a:lnSpc>
                <a:spcPts val="955"/>
              </a:lnSpc>
            </a:pPr>
            <a:fld id="{81D60167-4931-47E6-BA6A-407CBD079E47}" type="slidenum">
              <a:rPr dirty="0">
                <a:solidFill>
                  <a:srgbClr val="8A8A8D"/>
                </a:solidFill>
              </a:rPr>
              <a:pPr marL="38100">
                <a:lnSpc>
                  <a:spcPts val="955"/>
                </a:lnSpc>
              </a:pPr>
              <a:t>17</a:t>
            </a:fld>
            <a:endParaRPr dirty="0">
              <a:solidFill>
                <a:srgbClr val="8A8A8D"/>
              </a:solidFill>
            </a:endParaRPr>
          </a:p>
        </p:txBody>
      </p:sp>
      <p:sp>
        <p:nvSpPr>
          <p:cNvPr id="3" name="object 3"/>
          <p:cNvSpPr txBox="1"/>
          <p:nvPr/>
        </p:nvSpPr>
        <p:spPr>
          <a:xfrm>
            <a:off x="691763" y="5965952"/>
            <a:ext cx="10614991" cy="504625"/>
          </a:xfrm>
          <a:prstGeom prst="rect">
            <a:avLst/>
          </a:prstGeom>
        </p:spPr>
        <p:txBody>
          <a:bodyPr vert="horz" wrap="square" lIns="0" tIns="12065" rIns="0" bIns="0" rtlCol="0">
            <a:spAutoFit/>
          </a:bodyPr>
          <a:lstStyle/>
          <a:p>
            <a:pPr marL="577850" marR="5080" indent="-565785">
              <a:spcBef>
                <a:spcPts val="95"/>
              </a:spcBef>
            </a:pPr>
            <a:r>
              <a:rPr sz="1600" spc="-5" dirty="0">
                <a:solidFill>
                  <a:srgbClr val="1B1E29"/>
                </a:solidFill>
                <a:latin typeface="Source Sans Pro"/>
                <a:cs typeface="Source Sans Pro"/>
              </a:rPr>
              <a:t>*The maximum business loan is $2 million, unless the business  qualifies as a Major Source of Employment</a:t>
            </a:r>
            <a:r>
              <a:rPr sz="1600" spc="70" dirty="0">
                <a:solidFill>
                  <a:srgbClr val="1B1E29"/>
                </a:solidFill>
                <a:latin typeface="Source Sans Pro"/>
                <a:cs typeface="Source Sans Pro"/>
              </a:rPr>
              <a:t> </a:t>
            </a:r>
            <a:r>
              <a:rPr sz="1600" spc="-5" dirty="0">
                <a:solidFill>
                  <a:srgbClr val="1B1E29"/>
                </a:solidFill>
                <a:latin typeface="Source Sans Pro"/>
                <a:cs typeface="Source Sans Pro"/>
              </a:rPr>
              <a:t>(MSE).</a:t>
            </a:r>
            <a:r>
              <a:rPr lang="en-US" sz="1600" spc="-5" dirty="0">
                <a:solidFill>
                  <a:srgbClr val="1B1E29"/>
                </a:solidFill>
                <a:latin typeface="Source Sans Pro"/>
                <a:cs typeface="Source Sans Pro"/>
              </a:rPr>
              <a:t> ** In certain circumstances, homeowners may be able to relocate or refinance existing mortgage debt for a higher loan amount.</a:t>
            </a:r>
            <a:endParaRPr sz="1600" dirty="0">
              <a:latin typeface="Source Sans Pro"/>
              <a:cs typeface="Source Sans Pro"/>
            </a:endParaRPr>
          </a:p>
        </p:txBody>
      </p:sp>
      <p:sp>
        <p:nvSpPr>
          <p:cNvPr id="4" name="object 4"/>
          <p:cNvSpPr txBox="1">
            <a:spLocks noGrp="1"/>
          </p:cNvSpPr>
          <p:nvPr>
            <p:ph type="title"/>
          </p:nvPr>
        </p:nvSpPr>
        <p:spPr>
          <a:xfrm>
            <a:off x="954156" y="558241"/>
            <a:ext cx="10042497" cy="566181"/>
          </a:xfrm>
          <a:prstGeom prst="rect">
            <a:avLst/>
          </a:prstGeom>
        </p:spPr>
        <p:txBody>
          <a:bodyPr vert="horz" wrap="square" lIns="0" tIns="12065" rIns="0" bIns="0" rtlCol="0" anchor="t">
            <a:spAutoFit/>
          </a:bodyPr>
          <a:lstStyle/>
          <a:p>
            <a:pPr marL="12700">
              <a:lnSpc>
                <a:spcPct val="100000"/>
              </a:lnSpc>
              <a:spcBef>
                <a:spcPts val="95"/>
              </a:spcBef>
            </a:pPr>
            <a:r>
              <a:rPr sz="3600" spc="-5" dirty="0"/>
              <a:t>SBA</a:t>
            </a:r>
            <a:r>
              <a:rPr lang="en-US" sz="3600" spc="-5" dirty="0"/>
              <a:t> low-interest</a:t>
            </a:r>
            <a:r>
              <a:rPr sz="3600" spc="-5" dirty="0"/>
              <a:t> Disaster </a:t>
            </a:r>
            <a:r>
              <a:rPr lang="en-US" sz="3600" spc="-5" dirty="0"/>
              <a:t>Assistance </a:t>
            </a:r>
            <a:r>
              <a:rPr sz="3600" spc="-5" dirty="0"/>
              <a:t>Loans</a:t>
            </a:r>
            <a:endParaRPr sz="3600" dirty="0"/>
          </a:p>
        </p:txBody>
      </p:sp>
      <p:sp>
        <p:nvSpPr>
          <p:cNvPr id="6" name="Slide Number Placeholder 3">
            <a:extLst>
              <a:ext uri="{FF2B5EF4-FFF2-40B4-BE49-F238E27FC236}">
                <a16:creationId xmlns:a16="http://schemas.microsoft.com/office/drawing/2014/main" id="{11CA5C53-E284-413D-902C-D6A399A6144F}"/>
              </a:ext>
            </a:extLst>
          </p:cNvPr>
          <p:cNvSpPr txBox="1">
            <a:spLocks/>
          </p:cNvSpPr>
          <p:nvPr/>
        </p:nvSpPr>
        <p:spPr>
          <a:xfrm>
            <a:off x="9062013" y="619430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1AB44B9-F1EC-4F4B-88D4-413245C9CD3E}" type="slidenum">
              <a:rPr lang="en-US" sz="1200" smtClean="0"/>
              <a:pPr algn="r"/>
              <a:t>17</a:t>
            </a:fld>
            <a:endParaRPr lang="en-US" sz="12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EAFAE-3071-4144-849E-307F3204A1F8}"/>
              </a:ext>
            </a:extLst>
          </p:cNvPr>
          <p:cNvSpPr>
            <a:spLocks noGrp="1"/>
          </p:cNvSpPr>
          <p:nvPr>
            <p:ph type="title"/>
          </p:nvPr>
        </p:nvSpPr>
        <p:spPr>
          <a:xfrm>
            <a:off x="804990" y="481129"/>
            <a:ext cx="10515600" cy="598904"/>
          </a:xfrm>
        </p:spPr>
        <p:txBody>
          <a:bodyPr/>
          <a:lstStyle/>
          <a:p>
            <a:r>
              <a:rPr lang="en-US" dirty="0"/>
              <a:t>SBA Resources – We’re Here For You!</a:t>
            </a:r>
          </a:p>
        </p:txBody>
      </p:sp>
      <p:sp>
        <p:nvSpPr>
          <p:cNvPr id="4" name="Slide Number Placeholder 3">
            <a:extLst>
              <a:ext uri="{FF2B5EF4-FFF2-40B4-BE49-F238E27FC236}">
                <a16:creationId xmlns:a16="http://schemas.microsoft.com/office/drawing/2014/main" id="{75D4FC22-CA1B-4CC5-AD69-E8F883AD713F}"/>
              </a:ext>
            </a:extLst>
          </p:cNvPr>
          <p:cNvSpPr>
            <a:spLocks noGrp="1"/>
          </p:cNvSpPr>
          <p:nvPr>
            <p:ph type="sldNum" sz="quarter" idx="12"/>
          </p:nvPr>
        </p:nvSpPr>
        <p:spPr/>
        <p:txBody>
          <a:bodyPr/>
          <a:lstStyle/>
          <a:p>
            <a:fld id="{B1AB44B9-F1EC-4F4B-88D4-413245C9CD3E}" type="slidenum">
              <a:rPr lang="en-US" smtClean="0"/>
              <a:t>18</a:t>
            </a:fld>
            <a:endParaRPr lang="en-US"/>
          </a:p>
        </p:txBody>
      </p:sp>
      <p:pic>
        <p:nvPicPr>
          <p:cNvPr id="6" name="Picture 5">
            <a:extLst>
              <a:ext uri="{FF2B5EF4-FFF2-40B4-BE49-F238E27FC236}">
                <a16:creationId xmlns:a16="http://schemas.microsoft.com/office/drawing/2014/main" id="{053D702F-9C8E-4DD7-B152-50C5B0382029}"/>
              </a:ext>
            </a:extLst>
          </p:cNvPr>
          <p:cNvPicPr>
            <a:picLocks noChangeAspect="1"/>
          </p:cNvPicPr>
          <p:nvPr/>
        </p:nvPicPr>
        <p:blipFill>
          <a:blip r:embed="rId2"/>
          <a:stretch>
            <a:fillRect/>
          </a:stretch>
        </p:blipFill>
        <p:spPr>
          <a:xfrm>
            <a:off x="397253" y="1158126"/>
            <a:ext cx="2869900" cy="2650823"/>
          </a:xfrm>
          <a:prstGeom prst="rect">
            <a:avLst/>
          </a:prstGeom>
          <a:ln w="9525">
            <a:solidFill>
              <a:schemeClr val="tx1"/>
            </a:solidFill>
          </a:ln>
        </p:spPr>
      </p:pic>
      <p:sp>
        <p:nvSpPr>
          <p:cNvPr id="8" name="TextBox 7">
            <a:extLst>
              <a:ext uri="{FF2B5EF4-FFF2-40B4-BE49-F238E27FC236}">
                <a16:creationId xmlns:a16="http://schemas.microsoft.com/office/drawing/2014/main" id="{CBA73E52-B181-4829-8917-0835DEBF707D}"/>
              </a:ext>
            </a:extLst>
          </p:cNvPr>
          <p:cNvSpPr txBox="1"/>
          <p:nvPr/>
        </p:nvSpPr>
        <p:spPr>
          <a:xfrm>
            <a:off x="3989368" y="1307647"/>
            <a:ext cx="4297024" cy="2708434"/>
          </a:xfrm>
          <a:prstGeom prst="rect">
            <a:avLst/>
          </a:prstGeom>
          <a:noFill/>
        </p:spPr>
        <p:txBody>
          <a:bodyPr wrap="square" rtlCol="0">
            <a:spAutoFit/>
          </a:bodyPr>
          <a:lstStyle/>
          <a:p>
            <a:r>
              <a:rPr lang="en-US" sz="2400" b="1" u="sng" dirty="0"/>
              <a:t>Resources &amp; Info:</a:t>
            </a:r>
          </a:p>
          <a:p>
            <a:r>
              <a:rPr lang="en-US" b="1" dirty="0"/>
              <a:t>Alaska District Office – </a:t>
            </a:r>
            <a:r>
              <a:rPr lang="en-US" b="1" dirty="0">
                <a:hlinkClick r:id="rId3"/>
              </a:rPr>
              <a:t>www.sba.gov/ak</a:t>
            </a:r>
            <a:r>
              <a:rPr lang="en-US" b="1" dirty="0"/>
              <a:t>   </a:t>
            </a:r>
          </a:p>
          <a:p>
            <a:r>
              <a:rPr lang="en-US" b="1" dirty="0"/>
              <a:t>Boise District Office – </a:t>
            </a:r>
            <a:r>
              <a:rPr lang="en-US" b="1" dirty="0">
                <a:hlinkClick r:id="rId4"/>
              </a:rPr>
              <a:t>www.sba.gov/id</a:t>
            </a:r>
            <a:r>
              <a:rPr lang="en-US" b="1" dirty="0"/>
              <a:t>  </a:t>
            </a:r>
          </a:p>
          <a:p>
            <a:r>
              <a:rPr lang="en-US" b="1" dirty="0"/>
              <a:t>Portland District Office – </a:t>
            </a:r>
            <a:r>
              <a:rPr lang="en-US" b="1" dirty="0">
                <a:hlinkClick r:id="rId5"/>
              </a:rPr>
              <a:t>www.sba.gov/or</a:t>
            </a:r>
            <a:r>
              <a:rPr lang="en-US" b="1" dirty="0"/>
              <a:t>   </a:t>
            </a:r>
          </a:p>
          <a:p>
            <a:r>
              <a:rPr lang="en-US" b="1" dirty="0"/>
              <a:t>Seattle District Office - </a:t>
            </a:r>
            <a:r>
              <a:rPr lang="en-US" b="1" dirty="0">
                <a:hlinkClick r:id="rId6"/>
              </a:rPr>
              <a:t>www.sba.gov/wa</a:t>
            </a:r>
            <a:r>
              <a:rPr lang="en-US" b="1" dirty="0"/>
              <a:t>  </a:t>
            </a:r>
          </a:p>
          <a:p>
            <a:endParaRPr lang="en-US" b="1" dirty="0"/>
          </a:p>
          <a:p>
            <a:r>
              <a:rPr lang="en-US" sz="2000" b="1" dirty="0"/>
              <a:t>Subscribe Online:</a:t>
            </a:r>
            <a:r>
              <a:rPr lang="en-US" b="1" dirty="0"/>
              <a:t> </a:t>
            </a:r>
            <a:r>
              <a:rPr lang="en-US" b="1" dirty="0">
                <a:hlinkClick r:id="rId7"/>
              </a:rPr>
              <a:t>www.sba.gov/updates</a:t>
            </a:r>
            <a:endParaRPr lang="en-US" b="1" dirty="0"/>
          </a:p>
          <a:p>
            <a:endParaRPr lang="en-US" dirty="0"/>
          </a:p>
          <a:p>
            <a:endParaRPr lang="en-US" dirty="0"/>
          </a:p>
        </p:txBody>
      </p:sp>
      <p:pic>
        <p:nvPicPr>
          <p:cNvPr id="9" name="Picture 8">
            <a:extLst>
              <a:ext uri="{FF2B5EF4-FFF2-40B4-BE49-F238E27FC236}">
                <a16:creationId xmlns:a16="http://schemas.microsoft.com/office/drawing/2014/main" id="{EF678D8F-6396-4DD9-8907-3A7B815370D4}"/>
              </a:ext>
            </a:extLst>
          </p:cNvPr>
          <p:cNvPicPr>
            <a:picLocks noChangeAspect="1"/>
          </p:cNvPicPr>
          <p:nvPr/>
        </p:nvPicPr>
        <p:blipFill>
          <a:blip r:embed="rId8"/>
          <a:stretch>
            <a:fillRect/>
          </a:stretch>
        </p:blipFill>
        <p:spPr>
          <a:xfrm>
            <a:off x="9226116" y="1517093"/>
            <a:ext cx="1587582" cy="876345"/>
          </a:xfrm>
          <a:prstGeom prst="rect">
            <a:avLst/>
          </a:prstGeom>
        </p:spPr>
      </p:pic>
      <p:pic>
        <p:nvPicPr>
          <p:cNvPr id="14" name="Picture 13">
            <a:extLst>
              <a:ext uri="{FF2B5EF4-FFF2-40B4-BE49-F238E27FC236}">
                <a16:creationId xmlns:a16="http://schemas.microsoft.com/office/drawing/2014/main" id="{8DF20952-2F91-4720-BB9B-232CDD76E2A5}"/>
              </a:ext>
            </a:extLst>
          </p:cNvPr>
          <p:cNvPicPr>
            <a:picLocks noChangeAspect="1"/>
          </p:cNvPicPr>
          <p:nvPr/>
        </p:nvPicPr>
        <p:blipFill>
          <a:blip r:embed="rId9"/>
          <a:stretch>
            <a:fillRect/>
          </a:stretch>
        </p:blipFill>
        <p:spPr>
          <a:xfrm>
            <a:off x="7897053" y="4249804"/>
            <a:ext cx="1564362" cy="1564362"/>
          </a:xfrm>
          <a:prstGeom prst="rect">
            <a:avLst/>
          </a:prstGeom>
        </p:spPr>
      </p:pic>
      <p:pic>
        <p:nvPicPr>
          <p:cNvPr id="15" name="Picture 14">
            <a:extLst>
              <a:ext uri="{FF2B5EF4-FFF2-40B4-BE49-F238E27FC236}">
                <a16:creationId xmlns:a16="http://schemas.microsoft.com/office/drawing/2014/main" id="{74FCBE29-B16F-442B-BD78-0424A1614576}"/>
              </a:ext>
            </a:extLst>
          </p:cNvPr>
          <p:cNvPicPr>
            <a:picLocks noChangeAspect="1"/>
          </p:cNvPicPr>
          <p:nvPr/>
        </p:nvPicPr>
        <p:blipFill>
          <a:blip r:embed="rId10"/>
          <a:stretch>
            <a:fillRect/>
          </a:stretch>
        </p:blipFill>
        <p:spPr>
          <a:xfrm>
            <a:off x="2595735" y="5111095"/>
            <a:ext cx="3156166" cy="1373518"/>
          </a:xfrm>
          <a:prstGeom prst="rect">
            <a:avLst/>
          </a:prstGeom>
        </p:spPr>
      </p:pic>
      <p:pic>
        <p:nvPicPr>
          <p:cNvPr id="16" name="Picture 15">
            <a:extLst>
              <a:ext uri="{FF2B5EF4-FFF2-40B4-BE49-F238E27FC236}">
                <a16:creationId xmlns:a16="http://schemas.microsoft.com/office/drawing/2014/main" id="{0260444E-8E72-42C8-AC1A-6B1459906BFC}"/>
              </a:ext>
            </a:extLst>
          </p:cNvPr>
          <p:cNvPicPr>
            <a:picLocks noChangeAspect="1"/>
          </p:cNvPicPr>
          <p:nvPr/>
        </p:nvPicPr>
        <p:blipFill>
          <a:blip r:embed="rId11"/>
          <a:stretch>
            <a:fillRect/>
          </a:stretch>
        </p:blipFill>
        <p:spPr>
          <a:xfrm>
            <a:off x="8679234" y="5935075"/>
            <a:ext cx="742800" cy="583562"/>
          </a:xfrm>
          <a:prstGeom prst="rect">
            <a:avLst/>
          </a:prstGeom>
        </p:spPr>
      </p:pic>
      <p:pic>
        <p:nvPicPr>
          <p:cNvPr id="17" name="Picture 16">
            <a:extLst>
              <a:ext uri="{FF2B5EF4-FFF2-40B4-BE49-F238E27FC236}">
                <a16:creationId xmlns:a16="http://schemas.microsoft.com/office/drawing/2014/main" id="{C2E34A57-8848-456D-A8D5-72B5A37A0FE2}"/>
              </a:ext>
            </a:extLst>
          </p:cNvPr>
          <p:cNvPicPr>
            <a:picLocks noChangeAspect="1"/>
          </p:cNvPicPr>
          <p:nvPr/>
        </p:nvPicPr>
        <p:blipFill>
          <a:blip r:embed="rId12"/>
          <a:stretch>
            <a:fillRect/>
          </a:stretch>
        </p:blipFill>
        <p:spPr>
          <a:xfrm>
            <a:off x="5966968" y="5111095"/>
            <a:ext cx="2056444" cy="600115"/>
          </a:xfrm>
          <a:prstGeom prst="rect">
            <a:avLst/>
          </a:prstGeom>
        </p:spPr>
      </p:pic>
      <p:pic>
        <p:nvPicPr>
          <p:cNvPr id="18" name="Picture 17">
            <a:extLst>
              <a:ext uri="{FF2B5EF4-FFF2-40B4-BE49-F238E27FC236}">
                <a16:creationId xmlns:a16="http://schemas.microsoft.com/office/drawing/2014/main" id="{53DFFB79-F0CD-47AA-84B5-329F8B420267}"/>
              </a:ext>
            </a:extLst>
          </p:cNvPr>
          <p:cNvPicPr>
            <a:picLocks noChangeAspect="1"/>
          </p:cNvPicPr>
          <p:nvPr/>
        </p:nvPicPr>
        <p:blipFill>
          <a:blip r:embed="rId13"/>
          <a:stretch>
            <a:fillRect/>
          </a:stretch>
        </p:blipFill>
        <p:spPr>
          <a:xfrm>
            <a:off x="6096000" y="5814166"/>
            <a:ext cx="1861255" cy="562705"/>
          </a:xfrm>
          <a:prstGeom prst="rect">
            <a:avLst/>
          </a:prstGeom>
        </p:spPr>
      </p:pic>
      <p:pic>
        <p:nvPicPr>
          <p:cNvPr id="20" name="Content Placeholder 19" descr="Logo, company name&#10;&#10;Description automatically generated">
            <a:extLst>
              <a:ext uri="{FF2B5EF4-FFF2-40B4-BE49-F238E27FC236}">
                <a16:creationId xmlns:a16="http://schemas.microsoft.com/office/drawing/2014/main" id="{75E8094E-06B6-4B67-9DA3-CFB0D25D60F3}"/>
              </a:ext>
            </a:extLst>
          </p:cNvPr>
          <p:cNvPicPr>
            <a:picLocks noGrp="1" noChangeAspect="1"/>
          </p:cNvPicPr>
          <p:nvPr>
            <p:ph idx="1"/>
          </p:nvPr>
        </p:nvPicPr>
        <p:blipFill>
          <a:blip r:embed="rId14"/>
          <a:stretch>
            <a:fillRect/>
          </a:stretch>
        </p:blipFill>
        <p:spPr>
          <a:xfrm>
            <a:off x="314006" y="5711210"/>
            <a:ext cx="2525433" cy="680139"/>
          </a:xfrm>
        </p:spPr>
      </p:pic>
      <p:pic>
        <p:nvPicPr>
          <p:cNvPr id="12" name="Picture 11">
            <a:extLst>
              <a:ext uri="{FF2B5EF4-FFF2-40B4-BE49-F238E27FC236}">
                <a16:creationId xmlns:a16="http://schemas.microsoft.com/office/drawing/2014/main" id="{E374020F-8CCA-48C3-BDFF-8EC9509D7844}"/>
              </a:ext>
            </a:extLst>
          </p:cNvPr>
          <p:cNvPicPr>
            <a:picLocks noChangeAspect="1"/>
          </p:cNvPicPr>
          <p:nvPr/>
        </p:nvPicPr>
        <p:blipFill>
          <a:blip r:embed="rId15"/>
          <a:stretch>
            <a:fillRect/>
          </a:stretch>
        </p:blipFill>
        <p:spPr>
          <a:xfrm>
            <a:off x="294126" y="4491650"/>
            <a:ext cx="1142104" cy="619445"/>
          </a:xfrm>
          <a:prstGeom prst="rect">
            <a:avLst/>
          </a:prstGeom>
        </p:spPr>
      </p:pic>
      <p:pic>
        <p:nvPicPr>
          <p:cNvPr id="22" name="Picture 21">
            <a:extLst>
              <a:ext uri="{FF2B5EF4-FFF2-40B4-BE49-F238E27FC236}">
                <a16:creationId xmlns:a16="http://schemas.microsoft.com/office/drawing/2014/main" id="{AFFBEE21-5811-48AF-8708-82344D4BE758}"/>
              </a:ext>
            </a:extLst>
          </p:cNvPr>
          <p:cNvPicPr>
            <a:picLocks noChangeAspect="1"/>
          </p:cNvPicPr>
          <p:nvPr/>
        </p:nvPicPr>
        <p:blipFill rotWithShape="1">
          <a:blip r:embed="rId16"/>
          <a:srcRect t="26097"/>
          <a:stretch/>
        </p:blipFill>
        <p:spPr>
          <a:xfrm>
            <a:off x="1501390" y="4604234"/>
            <a:ext cx="1589896" cy="537946"/>
          </a:xfrm>
          <a:prstGeom prst="rect">
            <a:avLst/>
          </a:prstGeom>
        </p:spPr>
      </p:pic>
      <p:pic>
        <p:nvPicPr>
          <p:cNvPr id="24" name="Picture 23" descr="A picture containing text, clipart&#10;&#10;Description automatically generated">
            <a:extLst>
              <a:ext uri="{FF2B5EF4-FFF2-40B4-BE49-F238E27FC236}">
                <a16:creationId xmlns:a16="http://schemas.microsoft.com/office/drawing/2014/main" id="{A0C319CE-B2DD-4260-869F-250BEECED6B3}"/>
              </a:ext>
            </a:extLst>
          </p:cNvPr>
          <p:cNvPicPr>
            <a:picLocks noChangeAspect="1"/>
          </p:cNvPicPr>
          <p:nvPr/>
        </p:nvPicPr>
        <p:blipFill>
          <a:blip r:embed="rId17"/>
          <a:stretch>
            <a:fillRect/>
          </a:stretch>
        </p:blipFill>
        <p:spPr>
          <a:xfrm>
            <a:off x="816401" y="5193185"/>
            <a:ext cx="1479937" cy="643814"/>
          </a:xfrm>
          <a:prstGeom prst="rect">
            <a:avLst/>
          </a:prstGeom>
        </p:spPr>
      </p:pic>
      <p:pic>
        <p:nvPicPr>
          <p:cNvPr id="25" name="Picture 24">
            <a:extLst>
              <a:ext uri="{FF2B5EF4-FFF2-40B4-BE49-F238E27FC236}">
                <a16:creationId xmlns:a16="http://schemas.microsoft.com/office/drawing/2014/main" id="{1FD94596-39A8-4939-BBFB-8768924094D1}"/>
              </a:ext>
            </a:extLst>
          </p:cNvPr>
          <p:cNvPicPr>
            <a:picLocks noChangeAspect="1"/>
          </p:cNvPicPr>
          <p:nvPr/>
        </p:nvPicPr>
        <p:blipFill>
          <a:blip r:embed="rId18"/>
          <a:stretch>
            <a:fillRect/>
          </a:stretch>
        </p:blipFill>
        <p:spPr>
          <a:xfrm>
            <a:off x="10417147" y="4180354"/>
            <a:ext cx="974354" cy="621017"/>
          </a:xfrm>
          <a:prstGeom prst="rect">
            <a:avLst/>
          </a:prstGeom>
        </p:spPr>
      </p:pic>
      <p:pic>
        <p:nvPicPr>
          <p:cNvPr id="26" name="Picture 25">
            <a:extLst>
              <a:ext uri="{FF2B5EF4-FFF2-40B4-BE49-F238E27FC236}">
                <a16:creationId xmlns:a16="http://schemas.microsoft.com/office/drawing/2014/main" id="{80B49C5D-4723-4DC2-AA12-B200A4CA7502}"/>
              </a:ext>
            </a:extLst>
          </p:cNvPr>
          <p:cNvPicPr>
            <a:picLocks noChangeAspect="1"/>
          </p:cNvPicPr>
          <p:nvPr/>
        </p:nvPicPr>
        <p:blipFill>
          <a:blip r:embed="rId19"/>
          <a:stretch>
            <a:fillRect/>
          </a:stretch>
        </p:blipFill>
        <p:spPr>
          <a:xfrm>
            <a:off x="10407034" y="4838334"/>
            <a:ext cx="1104957" cy="444523"/>
          </a:xfrm>
          <a:prstGeom prst="rect">
            <a:avLst/>
          </a:prstGeom>
        </p:spPr>
      </p:pic>
      <p:sp>
        <p:nvSpPr>
          <p:cNvPr id="27" name="TextBox 26">
            <a:extLst>
              <a:ext uri="{FF2B5EF4-FFF2-40B4-BE49-F238E27FC236}">
                <a16:creationId xmlns:a16="http://schemas.microsoft.com/office/drawing/2014/main" id="{A80E8E49-FEFA-4E05-8F0A-040EF246EBCB}"/>
              </a:ext>
            </a:extLst>
          </p:cNvPr>
          <p:cNvSpPr txBox="1"/>
          <p:nvPr/>
        </p:nvSpPr>
        <p:spPr>
          <a:xfrm>
            <a:off x="9758308" y="5266939"/>
            <a:ext cx="2338233" cy="1061829"/>
          </a:xfrm>
          <a:prstGeom prst="rect">
            <a:avLst/>
          </a:prstGeom>
          <a:noFill/>
        </p:spPr>
        <p:txBody>
          <a:bodyPr wrap="square" rtlCol="0">
            <a:spAutoFit/>
          </a:bodyPr>
          <a:lstStyle/>
          <a:p>
            <a:pPr algn="ctr"/>
            <a:r>
              <a:rPr lang="en-US" dirty="0"/>
              <a:t> CDFI Network</a:t>
            </a:r>
          </a:p>
          <a:p>
            <a:pPr algn="ctr"/>
            <a:r>
              <a:rPr lang="en-US" dirty="0"/>
              <a:t>Native &amp; Non-Native</a:t>
            </a:r>
          </a:p>
          <a:p>
            <a:endParaRPr lang="en-US" sz="800" dirty="0"/>
          </a:p>
          <a:p>
            <a:r>
              <a:rPr lang="en-US" dirty="0"/>
              <a:t>Banks &amp; Credit Unions</a:t>
            </a:r>
          </a:p>
        </p:txBody>
      </p:sp>
      <p:sp>
        <p:nvSpPr>
          <p:cNvPr id="28" name="TextBox 27">
            <a:extLst>
              <a:ext uri="{FF2B5EF4-FFF2-40B4-BE49-F238E27FC236}">
                <a16:creationId xmlns:a16="http://schemas.microsoft.com/office/drawing/2014/main" id="{4C774396-5E1C-456A-8194-BCAF46801513}"/>
              </a:ext>
            </a:extLst>
          </p:cNvPr>
          <p:cNvSpPr txBox="1"/>
          <p:nvPr/>
        </p:nvSpPr>
        <p:spPr>
          <a:xfrm>
            <a:off x="1641459" y="3961593"/>
            <a:ext cx="5759710" cy="461665"/>
          </a:xfrm>
          <a:prstGeom prst="rect">
            <a:avLst/>
          </a:prstGeom>
          <a:noFill/>
        </p:spPr>
        <p:txBody>
          <a:bodyPr wrap="square" rtlCol="0">
            <a:spAutoFit/>
          </a:bodyPr>
          <a:lstStyle/>
          <a:p>
            <a:r>
              <a:rPr lang="en-US" sz="2400" b="1" i="1" dirty="0"/>
              <a:t>SBA is Proud to partner &amp; provide  funding:</a:t>
            </a:r>
            <a:r>
              <a:rPr lang="en-US" sz="2400" dirty="0"/>
              <a:t> </a:t>
            </a:r>
          </a:p>
        </p:txBody>
      </p:sp>
      <p:sp>
        <p:nvSpPr>
          <p:cNvPr id="29" name="TextBox 28">
            <a:extLst>
              <a:ext uri="{FF2B5EF4-FFF2-40B4-BE49-F238E27FC236}">
                <a16:creationId xmlns:a16="http://schemas.microsoft.com/office/drawing/2014/main" id="{38655DDA-509C-42AB-AEF2-B819D1315BF1}"/>
              </a:ext>
            </a:extLst>
          </p:cNvPr>
          <p:cNvSpPr txBox="1"/>
          <p:nvPr/>
        </p:nvSpPr>
        <p:spPr>
          <a:xfrm>
            <a:off x="8883624" y="2809077"/>
            <a:ext cx="2911123" cy="1200329"/>
          </a:xfrm>
          <a:prstGeom prst="rect">
            <a:avLst/>
          </a:prstGeom>
          <a:noFill/>
        </p:spPr>
        <p:txBody>
          <a:bodyPr wrap="square" rtlCol="0">
            <a:spAutoFit/>
          </a:bodyPr>
          <a:lstStyle/>
          <a:p>
            <a:pPr algn="ctr"/>
            <a:r>
              <a:rPr lang="en-US" sz="2400" b="1" i="1" dirty="0"/>
              <a:t>Additional  Partner/Stakeholder </a:t>
            </a:r>
            <a:r>
              <a:rPr lang="en-US" sz="2400" b="1" i="1" u="sng" dirty="0"/>
              <a:t>institutions:</a:t>
            </a:r>
            <a:r>
              <a:rPr lang="en-US" sz="2400" dirty="0"/>
              <a:t> </a:t>
            </a:r>
          </a:p>
        </p:txBody>
      </p:sp>
    </p:spTree>
    <p:extLst>
      <p:ext uri="{BB962C8B-B14F-4D97-AF65-F5344CB8AC3E}">
        <p14:creationId xmlns:p14="http://schemas.microsoft.com/office/powerpoint/2010/main" val="18155726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3882DFC-08A5-4D9B-8042-DEAF592DAEE5}"/>
              </a:ext>
            </a:extLst>
          </p:cNvPr>
          <p:cNvSpPr>
            <a:spLocks noGrp="1"/>
          </p:cNvSpPr>
          <p:nvPr>
            <p:ph type="title"/>
          </p:nvPr>
        </p:nvSpPr>
        <p:spPr/>
        <p:txBody>
          <a:bodyPr>
            <a:normAutofit/>
          </a:bodyPr>
          <a:lstStyle/>
          <a:p>
            <a:r>
              <a:rPr lang="en-US" dirty="0"/>
              <a:t>U.S. Small Business Administration (SBA)</a:t>
            </a:r>
          </a:p>
        </p:txBody>
      </p:sp>
      <p:sp>
        <p:nvSpPr>
          <p:cNvPr id="6" name="Content Placeholder 5">
            <a:extLst>
              <a:ext uri="{FF2B5EF4-FFF2-40B4-BE49-F238E27FC236}">
                <a16:creationId xmlns:a16="http://schemas.microsoft.com/office/drawing/2014/main" id="{B3EAF427-DA22-4707-83D6-1DF7D8877BC2}"/>
              </a:ext>
            </a:extLst>
          </p:cNvPr>
          <p:cNvSpPr>
            <a:spLocks noGrp="1"/>
          </p:cNvSpPr>
          <p:nvPr>
            <p:ph idx="1"/>
          </p:nvPr>
        </p:nvSpPr>
        <p:spPr>
          <a:xfrm>
            <a:off x="6572250" y="1631537"/>
            <a:ext cx="4314825" cy="4206625"/>
          </a:xfrm>
        </p:spPr>
        <p:txBody>
          <a:bodyPr>
            <a:normAutofit fontScale="85000" lnSpcReduction="20000"/>
          </a:bodyPr>
          <a:lstStyle/>
          <a:p>
            <a:r>
              <a:rPr lang="en-US" dirty="0"/>
              <a:t>Founded in 1953 through the Small Business Act</a:t>
            </a:r>
            <a:endParaRPr lang="en-US" b="0" i="0" dirty="0">
              <a:solidFill>
                <a:srgbClr val="000000"/>
              </a:solidFill>
              <a:effectLst/>
              <a:latin typeface="Source Sans Pro" panose="020B0503030403020204" pitchFamily="34" charset="0"/>
            </a:endParaRPr>
          </a:p>
          <a:p>
            <a:r>
              <a:rPr lang="en-US" b="0" i="0" dirty="0">
                <a:solidFill>
                  <a:srgbClr val="1B1E29"/>
                </a:solidFill>
                <a:effectLst/>
                <a:latin typeface="Source Sans Pro" panose="020B0503030403020204" pitchFamily="34" charset="0"/>
              </a:rPr>
              <a:t>SBA is the only cabinet-level federal agency fully dedicated to small business and provides counseling, capital, and contracting expertise as the nation’s only go-to resource and voice for small businesses.</a:t>
            </a:r>
          </a:p>
          <a:p>
            <a:r>
              <a:rPr lang="en-US" dirty="0">
                <a:solidFill>
                  <a:srgbClr val="1B1E29"/>
                </a:solidFill>
                <a:latin typeface="Source Sans Pro" panose="020B0503030403020204" pitchFamily="34" charset="0"/>
              </a:rPr>
              <a:t>Headquarter is in D.C.; Field Operations divided into 10 regions across the country; 68 District Offices</a:t>
            </a:r>
            <a:endParaRPr lang="en-US" dirty="0"/>
          </a:p>
        </p:txBody>
      </p:sp>
      <p:pic>
        <p:nvPicPr>
          <p:cNvPr id="8" name="Picture 7">
            <a:extLst>
              <a:ext uri="{FF2B5EF4-FFF2-40B4-BE49-F238E27FC236}">
                <a16:creationId xmlns:a16="http://schemas.microsoft.com/office/drawing/2014/main" id="{F2841004-E1A5-4DBC-BFF1-9D78450F42E3}"/>
              </a:ext>
            </a:extLst>
          </p:cNvPr>
          <p:cNvPicPr>
            <a:picLocks noChangeAspect="1"/>
          </p:cNvPicPr>
          <p:nvPr/>
        </p:nvPicPr>
        <p:blipFill>
          <a:blip r:embed="rId2"/>
          <a:stretch>
            <a:fillRect/>
          </a:stretch>
        </p:blipFill>
        <p:spPr>
          <a:xfrm>
            <a:off x="1476374" y="1617456"/>
            <a:ext cx="3952875" cy="4110990"/>
          </a:xfrm>
          <a:prstGeom prst="rect">
            <a:avLst/>
          </a:prstGeom>
        </p:spPr>
      </p:pic>
      <p:sp>
        <p:nvSpPr>
          <p:cNvPr id="2" name="TextBox 1">
            <a:extLst>
              <a:ext uri="{FF2B5EF4-FFF2-40B4-BE49-F238E27FC236}">
                <a16:creationId xmlns:a16="http://schemas.microsoft.com/office/drawing/2014/main" id="{5A9CEECA-8DF1-4DF0-99D1-20F290B3CCA0}"/>
              </a:ext>
            </a:extLst>
          </p:cNvPr>
          <p:cNvSpPr txBox="1"/>
          <p:nvPr/>
        </p:nvSpPr>
        <p:spPr>
          <a:xfrm>
            <a:off x="687754" y="1432790"/>
            <a:ext cx="2899263" cy="877163"/>
          </a:xfrm>
          <a:prstGeom prst="rect">
            <a:avLst/>
          </a:prstGeom>
          <a:noFill/>
        </p:spPr>
        <p:txBody>
          <a:bodyPr wrap="square" rtlCol="0">
            <a:spAutoFit/>
          </a:bodyPr>
          <a:lstStyle/>
          <a:p>
            <a:pPr algn="ctr">
              <a:spcAft>
                <a:spcPts val="600"/>
              </a:spcAft>
            </a:pPr>
            <a:r>
              <a:rPr lang="en-US" b="1" u="sng" dirty="0">
                <a:solidFill>
                  <a:srgbClr val="003F80"/>
                </a:solidFill>
                <a:latin typeface="PSource Sans Pro"/>
                <a:ea typeface="Source Sans Pro" panose="020B0503030403020204" pitchFamily="34" charset="0"/>
              </a:rPr>
              <a:t>Pacific Northwest – Region X</a:t>
            </a:r>
          </a:p>
          <a:p>
            <a:pPr algn="ctr"/>
            <a:r>
              <a:rPr lang="en-US" sz="1400" b="1" dirty="0">
                <a:solidFill>
                  <a:srgbClr val="003F80"/>
                </a:solidFill>
                <a:latin typeface="PSource Sans Pro"/>
                <a:ea typeface="Source Sans Pro" panose="020B0503030403020204" pitchFamily="34" charset="0"/>
              </a:rPr>
              <a:t>Serving the states of Alaska, Idaho, Oregon and Washington.</a:t>
            </a:r>
          </a:p>
        </p:txBody>
      </p:sp>
      <p:sp>
        <p:nvSpPr>
          <p:cNvPr id="7" name="Slide Number Placeholder 3">
            <a:extLst>
              <a:ext uri="{FF2B5EF4-FFF2-40B4-BE49-F238E27FC236}">
                <a16:creationId xmlns:a16="http://schemas.microsoft.com/office/drawing/2014/main" id="{A64B1315-5509-4A61-B1B2-A16207B3CF08}"/>
              </a:ext>
            </a:extLst>
          </p:cNvPr>
          <p:cNvSpPr>
            <a:spLocks noGrp="1"/>
          </p:cNvSpPr>
          <p:nvPr>
            <p:ph type="sldNum" sz="quarter" idx="12"/>
          </p:nvPr>
        </p:nvSpPr>
        <p:spPr>
          <a:xfrm>
            <a:off x="9062013" y="6194300"/>
            <a:ext cx="2743200" cy="365125"/>
          </a:xfrm>
        </p:spPr>
        <p:txBody>
          <a:bodyPr/>
          <a:lstStyle/>
          <a:p>
            <a:fld id="{B1AB44B9-F1EC-4F4B-88D4-413245C9CD3E}" type="slidenum">
              <a:rPr lang="en-US" smtClean="0"/>
              <a:t>2</a:t>
            </a:fld>
            <a:endParaRPr lang="en-US"/>
          </a:p>
        </p:txBody>
      </p:sp>
    </p:spTree>
    <p:extLst>
      <p:ext uri="{BB962C8B-B14F-4D97-AF65-F5344CB8AC3E}">
        <p14:creationId xmlns:p14="http://schemas.microsoft.com/office/powerpoint/2010/main" val="37673804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9660A22-2681-4CD1-99EB-97C5ECDBD65A}"/>
              </a:ext>
            </a:extLst>
          </p:cNvPr>
          <p:cNvSpPr>
            <a:spLocks noGrp="1"/>
          </p:cNvSpPr>
          <p:nvPr>
            <p:ph type="sldNum" sz="quarter" idx="12"/>
          </p:nvPr>
        </p:nvSpPr>
        <p:spPr/>
        <p:txBody>
          <a:bodyPr/>
          <a:lstStyle/>
          <a:p>
            <a:fld id="{B1AB44B9-F1EC-4F4B-88D4-413245C9CD3E}" type="slidenum">
              <a:rPr lang="en-US" smtClean="0"/>
              <a:t>3</a:t>
            </a:fld>
            <a:endParaRPr lang="en-US"/>
          </a:p>
        </p:txBody>
      </p:sp>
      <p:sp>
        <p:nvSpPr>
          <p:cNvPr id="4" name="Rectangle 2">
            <a:extLst>
              <a:ext uri="{FF2B5EF4-FFF2-40B4-BE49-F238E27FC236}">
                <a16:creationId xmlns:a16="http://schemas.microsoft.com/office/drawing/2014/main" id="{428FA199-F38E-45E9-85A9-15D89F13D772}"/>
              </a:ext>
            </a:extLst>
          </p:cNvPr>
          <p:cNvSpPr>
            <a:spLocks noChangeArrowheads="1"/>
          </p:cNvSpPr>
          <p:nvPr/>
        </p:nvSpPr>
        <p:spPr bwMode="auto">
          <a:xfrm>
            <a:off x="1336431" y="17474"/>
            <a:ext cx="8409354"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sz="2400" b="1" i="0" u="sng" strike="noStrike" cap="none" normalizeH="0" baseline="0" dirty="0">
                <a:ln>
                  <a:noFill/>
                </a:ln>
                <a:solidFill>
                  <a:srgbClr val="003F80"/>
                </a:solidFill>
                <a:effectLst/>
                <a:latin typeface="Source Sans Pro" panose="020B0503030403020204" pitchFamily="34" charset="0"/>
                <a:ea typeface="Source Sans Pro" panose="020B0503030403020204" pitchFamily="34" charset="0"/>
                <a:cs typeface="Times New Roman" panose="02020603050405020304" pitchFamily="18" charset="0"/>
              </a:rPr>
              <a:t>U.S. National SBA Regions – I, II, III, IV, V, VI, VII, VIII, IX &amp; X</a:t>
            </a:r>
            <a:endParaRPr kumimoji="0" lang="en-US" altLang="ja-JP" sz="2400" b="0" i="0" u="none" strike="noStrike" cap="none" normalizeH="0" baseline="0" dirty="0">
              <a:ln>
                <a:noFill/>
              </a:ln>
              <a:solidFill>
                <a:srgbClr val="003F80"/>
              </a:solidFill>
              <a:effectLst/>
              <a:latin typeface="Source Sans Pro" panose="020B0503030403020204" pitchFamily="34" charset="0"/>
              <a:ea typeface="Source Sans Pro" panose="020B0503030403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ja-JP" sz="1800" b="0" i="0" u="none" strike="noStrike" cap="none" normalizeH="0" baseline="0" dirty="0">
                <a:ln>
                  <a:noFill/>
                </a:ln>
                <a:solidFill>
                  <a:srgbClr val="003F80"/>
                </a:solidFill>
                <a:effectLst/>
                <a:latin typeface="Arial" panose="020B0604020202020204" pitchFamily="34" charset="0"/>
              </a:rPr>
              <a:t>(Regions 1 through 10)</a:t>
            </a:r>
          </a:p>
        </p:txBody>
      </p:sp>
      <p:pic>
        <p:nvPicPr>
          <p:cNvPr id="7" name="Picture 6" descr="Map&#10;&#10;Description automatically generated">
            <a:extLst>
              <a:ext uri="{FF2B5EF4-FFF2-40B4-BE49-F238E27FC236}">
                <a16:creationId xmlns:a16="http://schemas.microsoft.com/office/drawing/2014/main" id="{39EE273D-DF1A-4C2B-8D76-B6D01BF2028C}"/>
              </a:ext>
            </a:extLst>
          </p:cNvPr>
          <p:cNvPicPr>
            <a:picLocks noChangeAspect="1"/>
          </p:cNvPicPr>
          <p:nvPr/>
        </p:nvPicPr>
        <p:blipFill>
          <a:blip r:embed="rId2"/>
          <a:stretch>
            <a:fillRect/>
          </a:stretch>
        </p:blipFill>
        <p:spPr>
          <a:xfrm>
            <a:off x="1733598" y="756138"/>
            <a:ext cx="8012187" cy="5970954"/>
          </a:xfrm>
          <a:prstGeom prst="rect">
            <a:avLst/>
          </a:prstGeom>
        </p:spPr>
      </p:pic>
    </p:spTree>
    <p:extLst>
      <p:ext uri="{BB962C8B-B14F-4D97-AF65-F5344CB8AC3E}">
        <p14:creationId xmlns:p14="http://schemas.microsoft.com/office/powerpoint/2010/main" val="855649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917E8-FD04-4004-8990-9235317646B2}"/>
              </a:ext>
            </a:extLst>
          </p:cNvPr>
          <p:cNvSpPr>
            <a:spLocks noGrp="1"/>
          </p:cNvSpPr>
          <p:nvPr>
            <p:ph type="title"/>
          </p:nvPr>
        </p:nvSpPr>
        <p:spPr/>
        <p:txBody>
          <a:bodyPr/>
          <a:lstStyle/>
          <a:p>
            <a:r>
              <a:rPr lang="en-US" dirty="0"/>
              <a:t>Region 10 Overview</a:t>
            </a:r>
          </a:p>
        </p:txBody>
      </p:sp>
      <p:sp>
        <p:nvSpPr>
          <p:cNvPr id="3" name="Content Placeholder 2">
            <a:extLst>
              <a:ext uri="{FF2B5EF4-FFF2-40B4-BE49-F238E27FC236}">
                <a16:creationId xmlns:a16="http://schemas.microsoft.com/office/drawing/2014/main" id="{5AD246E6-263D-4635-BFF3-2B9987FC8DD4}"/>
              </a:ext>
            </a:extLst>
          </p:cNvPr>
          <p:cNvSpPr>
            <a:spLocks noGrp="1"/>
          </p:cNvSpPr>
          <p:nvPr>
            <p:ph idx="1"/>
          </p:nvPr>
        </p:nvSpPr>
        <p:spPr>
          <a:xfrm>
            <a:off x="1361831" y="1677133"/>
            <a:ext cx="10515600" cy="4206625"/>
          </a:xfrm>
        </p:spPr>
        <p:txBody>
          <a:bodyPr/>
          <a:lstStyle/>
          <a:p>
            <a:r>
              <a:rPr lang="en-US" b="1" dirty="0"/>
              <a:t>1.3 Million Small Businesses </a:t>
            </a:r>
          </a:p>
          <a:p>
            <a:pPr lvl="1"/>
            <a:r>
              <a:rPr lang="en-US" dirty="0"/>
              <a:t>WA: 650,000; OR: 400,000; ID: 176,000; AK: 74,000</a:t>
            </a:r>
          </a:p>
          <a:p>
            <a:r>
              <a:rPr lang="en-US" b="1" dirty="0"/>
              <a:t>Representing 2.7 Million Jobs</a:t>
            </a:r>
          </a:p>
          <a:p>
            <a:pPr lvl="1"/>
            <a:r>
              <a:rPr lang="en-US" dirty="0"/>
              <a:t>WA: 1.4M; OR: 894,000; ID: 336,000; AK: 136,000</a:t>
            </a:r>
          </a:p>
          <a:p>
            <a:r>
              <a:rPr lang="en-US" b="1" dirty="0"/>
              <a:t>200,000 Small Businesses Owned by People of Color</a:t>
            </a:r>
          </a:p>
          <a:p>
            <a:pPr lvl="1"/>
            <a:r>
              <a:rPr lang="en-US" dirty="0"/>
              <a:t>WA: 118,000; OR: 48,000; ID: 13,000; AK: 11,000</a:t>
            </a:r>
          </a:p>
          <a:p>
            <a:r>
              <a:rPr lang="en-US" b="1" dirty="0"/>
              <a:t>470,000 Small Businesses Owned by Women </a:t>
            </a:r>
          </a:p>
          <a:p>
            <a:pPr lvl="1"/>
            <a:r>
              <a:rPr lang="en-US" dirty="0"/>
              <a:t>WA: 234,000; OR: 150,000; ID: 60,000; AK: 26,000</a:t>
            </a:r>
          </a:p>
          <a:p>
            <a:endParaRPr lang="en-US" dirty="0"/>
          </a:p>
        </p:txBody>
      </p:sp>
      <p:sp>
        <p:nvSpPr>
          <p:cNvPr id="4" name="Slide Number Placeholder 3">
            <a:extLst>
              <a:ext uri="{FF2B5EF4-FFF2-40B4-BE49-F238E27FC236}">
                <a16:creationId xmlns:a16="http://schemas.microsoft.com/office/drawing/2014/main" id="{68D1D383-A8F2-4B7B-AA73-B3883A058A4B}"/>
              </a:ext>
            </a:extLst>
          </p:cNvPr>
          <p:cNvSpPr>
            <a:spLocks noGrp="1"/>
          </p:cNvSpPr>
          <p:nvPr>
            <p:ph type="sldNum" sz="quarter" idx="12"/>
          </p:nvPr>
        </p:nvSpPr>
        <p:spPr/>
        <p:txBody>
          <a:bodyPr/>
          <a:lstStyle/>
          <a:p>
            <a:fld id="{B1AB44B9-F1EC-4F4B-88D4-413245C9CD3E}" type="slidenum">
              <a:rPr lang="en-US" smtClean="0"/>
              <a:t>4</a:t>
            </a:fld>
            <a:endParaRPr lang="en-US"/>
          </a:p>
        </p:txBody>
      </p:sp>
    </p:spTree>
    <p:extLst>
      <p:ext uri="{BB962C8B-B14F-4D97-AF65-F5344CB8AC3E}">
        <p14:creationId xmlns:p14="http://schemas.microsoft.com/office/powerpoint/2010/main" val="12985146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FE529-2EAF-4155-BCCD-C6BDE1F443FE}"/>
              </a:ext>
            </a:extLst>
          </p:cNvPr>
          <p:cNvSpPr>
            <a:spLocks noGrp="1"/>
          </p:cNvSpPr>
          <p:nvPr>
            <p:ph type="title"/>
          </p:nvPr>
        </p:nvSpPr>
        <p:spPr/>
        <p:txBody>
          <a:bodyPr/>
          <a:lstStyle/>
          <a:p>
            <a:r>
              <a:rPr lang="en-US" dirty="0"/>
              <a:t>Region 10 Leadership</a:t>
            </a:r>
          </a:p>
        </p:txBody>
      </p:sp>
      <p:pic>
        <p:nvPicPr>
          <p:cNvPr id="7" name="Content Placeholder 6" descr="A group of people posing for a photo&#10;&#10;Description automatically generated">
            <a:extLst>
              <a:ext uri="{FF2B5EF4-FFF2-40B4-BE49-F238E27FC236}">
                <a16:creationId xmlns:a16="http://schemas.microsoft.com/office/drawing/2014/main" id="{0CEE3C08-A9BA-4FA5-ABD3-7840C1DEFC97}"/>
              </a:ext>
            </a:extLst>
          </p:cNvPr>
          <p:cNvPicPr>
            <a:picLocks noGrp="1" noChangeAspect="1"/>
          </p:cNvPicPr>
          <p:nvPr>
            <p:ph idx="1"/>
          </p:nvPr>
        </p:nvPicPr>
        <p:blipFill>
          <a:blip r:embed="rId2"/>
          <a:stretch>
            <a:fillRect/>
          </a:stretch>
        </p:blipFill>
        <p:spPr>
          <a:xfrm>
            <a:off x="3139488" y="1193108"/>
            <a:ext cx="5801312" cy="4350985"/>
          </a:xfrm>
        </p:spPr>
      </p:pic>
      <p:sp>
        <p:nvSpPr>
          <p:cNvPr id="4" name="Slide Number Placeholder 3">
            <a:extLst>
              <a:ext uri="{FF2B5EF4-FFF2-40B4-BE49-F238E27FC236}">
                <a16:creationId xmlns:a16="http://schemas.microsoft.com/office/drawing/2014/main" id="{78929937-14F0-4C92-BCF2-8841761B81B6}"/>
              </a:ext>
            </a:extLst>
          </p:cNvPr>
          <p:cNvSpPr>
            <a:spLocks noGrp="1"/>
          </p:cNvSpPr>
          <p:nvPr>
            <p:ph type="sldNum" sz="quarter" idx="12"/>
          </p:nvPr>
        </p:nvSpPr>
        <p:spPr/>
        <p:txBody>
          <a:bodyPr/>
          <a:lstStyle/>
          <a:p>
            <a:fld id="{B1AB44B9-F1EC-4F4B-88D4-413245C9CD3E}" type="slidenum">
              <a:rPr lang="en-US" smtClean="0"/>
              <a:t>5</a:t>
            </a:fld>
            <a:endParaRPr lang="en-US"/>
          </a:p>
        </p:txBody>
      </p:sp>
      <p:sp>
        <p:nvSpPr>
          <p:cNvPr id="8" name="Content Placeholder 5">
            <a:extLst>
              <a:ext uri="{FF2B5EF4-FFF2-40B4-BE49-F238E27FC236}">
                <a16:creationId xmlns:a16="http://schemas.microsoft.com/office/drawing/2014/main" id="{755676D7-DB01-405E-AC8E-EAD12D5BCB0E}"/>
              </a:ext>
            </a:extLst>
          </p:cNvPr>
          <p:cNvSpPr txBox="1">
            <a:spLocks/>
          </p:cNvSpPr>
          <p:nvPr/>
        </p:nvSpPr>
        <p:spPr>
          <a:xfrm>
            <a:off x="1359877" y="5607648"/>
            <a:ext cx="9644185" cy="95177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20000"/>
              </a:lnSpc>
              <a:buNone/>
            </a:pPr>
            <a:r>
              <a:rPr lang="en-US" sz="1550" dirty="0"/>
              <a:t>(from L to R) </a:t>
            </a:r>
            <a:r>
              <a:rPr lang="en-US" sz="1800" b="1" dirty="0"/>
              <a:t>Jeff Salzer</a:t>
            </a:r>
            <a:r>
              <a:rPr lang="en-US" sz="1800" dirty="0"/>
              <a:t>, Deputy Director, Anchorage, AK; </a:t>
            </a:r>
            <a:r>
              <a:rPr lang="en-US" sz="1800" b="1" dirty="0"/>
              <a:t>Kerrie Hurd</a:t>
            </a:r>
            <a:r>
              <a:rPr lang="en-US" sz="1800" dirty="0"/>
              <a:t>, Director, Seattle, WA; </a:t>
            </a:r>
            <a:r>
              <a:rPr lang="en-US" sz="1800" b="1" dirty="0"/>
              <a:t>Melanie Norton</a:t>
            </a:r>
            <a:r>
              <a:rPr lang="en-US" sz="1800" dirty="0"/>
              <a:t>, Deputy Director, Seattle, WA; </a:t>
            </a:r>
            <a:r>
              <a:rPr lang="en-US" sz="1800" b="1" dirty="0"/>
              <a:t>Mike Fong</a:t>
            </a:r>
            <a:r>
              <a:rPr lang="en-US" sz="1800" dirty="0"/>
              <a:t>, Regional Administrator; </a:t>
            </a:r>
            <a:r>
              <a:rPr lang="en-US" sz="1800" b="1" dirty="0"/>
              <a:t>Steve Brown</a:t>
            </a:r>
            <a:r>
              <a:rPr lang="en-US" sz="1800" dirty="0"/>
              <a:t>, Director, Anchorage, AK; </a:t>
            </a:r>
            <a:r>
              <a:rPr lang="en-US" sz="1800" b="1" dirty="0"/>
              <a:t>Marty Golden</a:t>
            </a:r>
            <a:r>
              <a:rPr lang="en-US" sz="1800" dirty="0"/>
              <a:t>, Director, Portland, OR; </a:t>
            </a:r>
            <a:r>
              <a:rPr lang="en-US" sz="1800" b="1" dirty="0"/>
              <a:t>Sam Goldstein</a:t>
            </a:r>
            <a:r>
              <a:rPr lang="en-US" sz="1800" dirty="0"/>
              <a:t>, Deputy Director, Portland, OR; </a:t>
            </a:r>
            <a:r>
              <a:rPr lang="en-US" sz="1800" b="1" dirty="0"/>
              <a:t>Shannon Madsen</a:t>
            </a:r>
            <a:r>
              <a:rPr lang="en-US" sz="1800" dirty="0"/>
              <a:t>, Deputy Director, Boise, ID</a:t>
            </a:r>
          </a:p>
        </p:txBody>
      </p:sp>
    </p:spTree>
    <p:extLst>
      <p:ext uri="{BB962C8B-B14F-4D97-AF65-F5344CB8AC3E}">
        <p14:creationId xmlns:p14="http://schemas.microsoft.com/office/powerpoint/2010/main" val="11419647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AE9BAE8-12E9-4278-B18A-A4A317DDCC8A}"/>
              </a:ext>
            </a:extLst>
          </p:cNvPr>
          <p:cNvSpPr>
            <a:spLocks noGrp="1"/>
          </p:cNvSpPr>
          <p:nvPr>
            <p:ph type="sldNum" sz="quarter" idx="12"/>
          </p:nvPr>
        </p:nvSpPr>
        <p:spPr/>
        <p:txBody>
          <a:bodyPr/>
          <a:lstStyle/>
          <a:p>
            <a:fld id="{B1AB44B9-F1EC-4F4B-88D4-413245C9CD3E}" type="slidenum">
              <a:rPr lang="en-US" smtClean="0"/>
              <a:t>6</a:t>
            </a:fld>
            <a:endParaRPr lang="en-US"/>
          </a:p>
        </p:txBody>
      </p:sp>
      <p:sp>
        <p:nvSpPr>
          <p:cNvPr id="4" name="Title 1">
            <a:extLst>
              <a:ext uri="{FF2B5EF4-FFF2-40B4-BE49-F238E27FC236}">
                <a16:creationId xmlns:a16="http://schemas.microsoft.com/office/drawing/2014/main" id="{7E777247-8368-4303-B56B-CD5256AFAD95}"/>
              </a:ext>
            </a:extLst>
          </p:cNvPr>
          <p:cNvSpPr txBox="1">
            <a:spLocks/>
          </p:cNvSpPr>
          <p:nvPr/>
        </p:nvSpPr>
        <p:spPr>
          <a:xfrm>
            <a:off x="664308" y="394472"/>
            <a:ext cx="10441353" cy="754390"/>
          </a:xfrm>
          <a:prstGeom prst="rect">
            <a:avLst/>
          </a:prstGeom>
        </p:spPr>
        <p:txBody>
          <a:bodyPr>
            <a:noAutofit/>
          </a:bodyPr>
          <a:lstStyle>
            <a:lvl1pPr algn="ctr" defTabSz="914400" rtl="0" eaLnBrk="1" latinLnBrk="0" hangingPunct="1">
              <a:lnSpc>
                <a:spcPct val="90000"/>
              </a:lnSpc>
              <a:spcBef>
                <a:spcPct val="0"/>
              </a:spcBef>
              <a:buNone/>
              <a:defRPr sz="3600" b="1" i="0" kern="1200" spc="-100" baseline="0">
                <a:solidFill>
                  <a:srgbClr val="003F80"/>
                </a:solidFill>
                <a:latin typeface="Source Sans Pro" charset="0"/>
                <a:ea typeface="Source Sans Pro" charset="0"/>
                <a:cs typeface="Source Sans Pro" charset="0"/>
              </a:defRPr>
            </a:lvl1pPr>
          </a:lstStyle>
          <a:p>
            <a:r>
              <a:rPr lang="en-US" dirty="0"/>
              <a:t>SBA’s Pacific Northwest Regional Office Staff</a:t>
            </a:r>
          </a:p>
        </p:txBody>
      </p:sp>
      <p:pic>
        <p:nvPicPr>
          <p:cNvPr id="2050" name="Picture 26">
            <a:extLst>
              <a:ext uri="{FF2B5EF4-FFF2-40B4-BE49-F238E27FC236}">
                <a16:creationId xmlns:a16="http://schemas.microsoft.com/office/drawing/2014/main" id="{814435E6-2618-4946-858A-4A336A60AB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4352" y="1773154"/>
            <a:ext cx="870227" cy="1231053"/>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25">
            <a:extLst>
              <a:ext uri="{FF2B5EF4-FFF2-40B4-BE49-F238E27FC236}">
                <a16:creationId xmlns:a16="http://schemas.microsoft.com/office/drawing/2014/main" id="{112F6B2D-BE82-442E-8503-4D369A4D6E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4352" y="4235313"/>
            <a:ext cx="870227" cy="97692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a:extLst>
              <a:ext uri="{FF2B5EF4-FFF2-40B4-BE49-F238E27FC236}">
                <a16:creationId xmlns:a16="http://schemas.microsoft.com/office/drawing/2014/main" id="{5843DFBC-4883-4E07-B9B4-61EF93FAF476}"/>
              </a:ext>
            </a:extLst>
          </p:cNvPr>
          <p:cNvSpPr>
            <a:spLocks noChangeArrowheads="1"/>
          </p:cNvSpPr>
          <p:nvPr/>
        </p:nvSpPr>
        <p:spPr bwMode="auto">
          <a:xfrm>
            <a:off x="1086339" y="1127292"/>
            <a:ext cx="2892290" cy="600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76176" rIns="0" bIns="152352"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a:ln>
                  <a:noFill/>
                </a:ln>
                <a:solidFill>
                  <a:srgbClr val="1F497D"/>
                </a:solidFill>
                <a:effectLst/>
                <a:latin typeface="Source Sans Pro" panose="020B0503030403020204" pitchFamily="34" charset="0"/>
                <a:ea typeface="MS Gothic" panose="020B0609070205080204" pitchFamily="49" charset="-128"/>
                <a:cs typeface="Times New Roman" panose="02020603050405020304" pitchFamily="18" charset="0"/>
              </a:rPr>
              <a:t>Region X Team:</a:t>
            </a:r>
          </a:p>
        </p:txBody>
      </p:sp>
      <p:sp>
        <p:nvSpPr>
          <p:cNvPr id="7" name="Rectangle 4">
            <a:extLst>
              <a:ext uri="{FF2B5EF4-FFF2-40B4-BE49-F238E27FC236}">
                <a16:creationId xmlns:a16="http://schemas.microsoft.com/office/drawing/2014/main" id="{F7906D97-9D15-425E-9EB0-ABB2CCD56B87}"/>
              </a:ext>
            </a:extLst>
          </p:cNvPr>
          <p:cNvSpPr>
            <a:spLocks noChangeArrowheads="1"/>
          </p:cNvSpPr>
          <p:nvPr/>
        </p:nvSpPr>
        <p:spPr bwMode="auto">
          <a:xfrm>
            <a:off x="1984579" y="2096265"/>
            <a:ext cx="9200238"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a:spcBef>
                <a:spcPts val="0"/>
              </a:spcBef>
              <a:spcAft>
                <a:spcPts val="0"/>
              </a:spcAft>
            </a:pPr>
            <a:r>
              <a:rPr lang="en-US" sz="1400" b="1" dirty="0">
                <a:effectLst/>
                <a:latin typeface="Source Sans Pro" panose="020B0503030403020204" pitchFamily="34" charset="0"/>
                <a:ea typeface="Calibri" panose="020F0502020204030204" pitchFamily="34" charset="0"/>
                <a:cs typeface="Times New Roman" panose="02020603050405020304" pitchFamily="18" charset="0"/>
              </a:rPr>
              <a:t>Garth D. MacDonald, Regional Communications Director (RCD)</a:t>
            </a:r>
            <a:endParaRPr lang="en-US" sz="1400" dirty="0">
              <a:effectLst/>
              <a:latin typeface="Source Sans Pro" panose="020B050303040302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400" b="1" u="sng" dirty="0">
                <a:solidFill>
                  <a:srgbClr val="0000FF"/>
                </a:solidFill>
                <a:effectLst/>
                <a:latin typeface="Source Sans Pro" panose="020B0503030403020204" pitchFamily="34" charset="0"/>
                <a:ea typeface="Calibri" panose="020F0502020204030204" pitchFamily="34" charset="0"/>
                <a:cs typeface="Times New Roman" panose="02020603050405020304" pitchFamily="18" charset="0"/>
                <a:hlinkClick r:id="rId4"/>
              </a:rPr>
              <a:t>garth.macdonald@sba.gov</a:t>
            </a:r>
            <a:endParaRPr lang="en-US" sz="1400" dirty="0">
              <a:effectLst/>
              <a:latin typeface="Source Sans Pro" panose="020B050303040302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altLang="ja-JP" sz="1400" dirty="0">
              <a:latin typeface="Source Sans Pro" panose="020B0503030403020204" pitchFamily="34" charset="0"/>
              <a:ea typeface="Source Sans Pro" panose="020B050303040302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sz="14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rPr>
              <a:t>Garth joined the Office of Field Operations (OFO), as the Region 10 RCD, at the start of FY 2022. He had previously served in the U.S. Small Business Administration’s (SBA) Office of Disaster Assistance (ODA) beginning in January 2005. </a:t>
            </a:r>
            <a:r>
              <a:rPr lang="en-US" altLang="ja-JP" sz="1400" dirty="0">
                <a:latin typeface="Source Sans Pro" panose="020B0503030403020204" pitchFamily="34" charset="0"/>
                <a:ea typeface="Source Sans Pro" panose="020B0503030403020204" pitchFamily="34" charset="0"/>
                <a:cs typeface="Times New Roman" panose="02020603050405020304" pitchFamily="18" charset="0"/>
              </a:rPr>
              <a:t>He</a:t>
            </a:r>
            <a:r>
              <a:rPr kumimoji="0" lang="en-US" altLang="ja-JP" sz="14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rPr>
              <a:t> joined the Public Information Office at the ODA Field Operations Center - West in 2008. Garth regularly traveled to disaster-impacted areas as a lead in supporting on the ground delivery of SBA’s disaster assistance programs</a:t>
            </a:r>
            <a:r>
              <a:rPr lang="en-US" altLang="ja-JP" sz="1400" dirty="0">
                <a:latin typeface="Source Sans Pro" panose="020B0503030403020204" pitchFamily="34" charset="0"/>
                <a:ea typeface="Source Sans Pro" panose="020B0503030403020204" pitchFamily="34" charset="0"/>
                <a:cs typeface="Times New Roman" panose="02020603050405020304" pitchFamily="18" charset="0"/>
              </a:rPr>
              <a:t> throughout Region VI through X.</a:t>
            </a:r>
            <a:endParaRPr kumimoji="0" lang="en-US" altLang="ja-JP" sz="14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endParaRPr>
          </a:p>
        </p:txBody>
      </p:sp>
      <p:sp>
        <p:nvSpPr>
          <p:cNvPr id="8" name="Rectangle 5">
            <a:extLst>
              <a:ext uri="{FF2B5EF4-FFF2-40B4-BE49-F238E27FC236}">
                <a16:creationId xmlns:a16="http://schemas.microsoft.com/office/drawing/2014/main" id="{24EAED6E-B380-4CB5-B9FA-FBED568D64FF}"/>
              </a:ext>
            </a:extLst>
          </p:cNvPr>
          <p:cNvSpPr>
            <a:spLocks noChangeArrowheads="1"/>
          </p:cNvSpPr>
          <p:nvPr/>
        </p:nvSpPr>
        <p:spPr bwMode="auto">
          <a:xfrm>
            <a:off x="1984579" y="4558478"/>
            <a:ext cx="9121082"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sz="1400" b="1"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rPr>
              <a:t>Ryan Pella, Administrative Resources Coordinator (ARC)</a:t>
            </a:r>
            <a:endParaRPr kumimoji="0" lang="en-US" altLang="ja-JP" sz="14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sz="1400" b="1"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hlinkClick r:id="rId5"/>
              </a:rPr>
              <a:t>ryan.pella@sba.gov</a:t>
            </a:r>
            <a:r>
              <a:rPr kumimoji="0" lang="en-US" altLang="ja-JP" sz="1400" b="1"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rPr>
              <a:t>	</a:t>
            </a:r>
            <a:endParaRPr kumimoji="0" lang="en-US" altLang="ja-JP" sz="14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ja-JP" sz="14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sz="14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rPr>
              <a:t>Ryan Pella currently serves as the Administrative Resources Coordinator in the Pacific Northwest region.  He started in this capacity in 2019. Prior to joining the SBA, Mr. Pella worked across multiple administrative and operational capacities within USCIS and DoD. In his role as the ARC for Region 10, Mr. Pella is responsible for the administrative operations and serves as the subject matter expert, providing advice and guidance on administrative and operational matters to senior Regional and District leadership.  </a:t>
            </a:r>
            <a:endParaRPr kumimoji="0" lang="en-US" altLang="ja-JP" sz="14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39624078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212738-3443-45D6-A5EB-35ABEBBACF0A}"/>
              </a:ext>
            </a:extLst>
          </p:cNvPr>
          <p:cNvSpPr>
            <a:spLocks noGrp="1"/>
          </p:cNvSpPr>
          <p:nvPr>
            <p:ph type="title"/>
          </p:nvPr>
        </p:nvSpPr>
        <p:spPr>
          <a:xfrm>
            <a:off x="329318" y="2955707"/>
            <a:ext cx="2300614" cy="1499229"/>
          </a:xfrm>
        </p:spPr>
        <p:txBody>
          <a:bodyPr vert="horz" lIns="91440" tIns="45720" rIns="91440" bIns="45720" rtlCol="0" anchor="ctr">
            <a:normAutofit fontScale="90000"/>
          </a:bodyPr>
          <a:lstStyle/>
          <a:p>
            <a:br>
              <a:rPr lang="en-US" dirty="0">
                <a:latin typeface="Source Sans Pro" panose="020B0503030403020204" pitchFamily="34" charset="0"/>
                <a:ea typeface="Source Sans Pro" panose="020B0503030403020204" pitchFamily="34" charset="0"/>
                <a:cs typeface="Arial"/>
              </a:rPr>
            </a:br>
            <a:r>
              <a:rPr lang="en-US" dirty="0">
                <a:latin typeface="Source Sans Pro" panose="020B0503030403020204" pitchFamily="34" charset="0"/>
                <a:ea typeface="Source Sans Pro" panose="020B0503030403020204" pitchFamily="34" charset="0"/>
                <a:cs typeface="Arial"/>
              </a:rPr>
              <a:t>COVID RESPONSE</a:t>
            </a:r>
            <a:br>
              <a:rPr lang="en-US" dirty="0">
                <a:latin typeface="Source Sans Pro" panose="020B0503030403020204" pitchFamily="34" charset="0"/>
                <a:ea typeface="Source Sans Pro" panose="020B0503030403020204" pitchFamily="34" charset="0"/>
                <a:cs typeface="Arial"/>
              </a:rPr>
            </a:br>
            <a:endParaRPr lang="en-US" dirty="0">
              <a:latin typeface="Source Sans Pro" panose="020B0503030403020204" pitchFamily="34" charset="0"/>
              <a:ea typeface="Source Sans Pro" panose="020B0503030403020204" pitchFamily="34" charset="0"/>
              <a:cs typeface="Arial"/>
            </a:endParaRPr>
          </a:p>
        </p:txBody>
      </p:sp>
      <p:pic>
        <p:nvPicPr>
          <p:cNvPr id="4" name="Picture 3" descr="Graphical element showing different businesses.">
            <a:extLst>
              <a:ext uri="{FF2B5EF4-FFF2-40B4-BE49-F238E27FC236}">
                <a16:creationId xmlns:a16="http://schemas.microsoft.com/office/drawing/2014/main" id="{660722A3-790D-448D-91A9-C95F11D9B0B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5454" y="0"/>
            <a:ext cx="12192000" cy="1946102"/>
          </a:xfrm>
          <a:prstGeom prst="rect">
            <a:avLst/>
          </a:prstGeom>
        </p:spPr>
      </p:pic>
      <p:sp>
        <p:nvSpPr>
          <p:cNvPr id="27" name="Title 1">
            <a:extLst>
              <a:ext uri="{FF2B5EF4-FFF2-40B4-BE49-F238E27FC236}">
                <a16:creationId xmlns:a16="http://schemas.microsoft.com/office/drawing/2014/main" id="{D43CAE97-680E-460A-A0C2-5F4EC356E4C2}"/>
              </a:ext>
            </a:extLst>
          </p:cNvPr>
          <p:cNvSpPr txBox="1">
            <a:spLocks/>
          </p:cNvSpPr>
          <p:nvPr/>
        </p:nvSpPr>
        <p:spPr>
          <a:xfrm>
            <a:off x="576404" y="4203903"/>
            <a:ext cx="10464045" cy="1160039"/>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600" b="1" i="0" kern="1200" spc="-100" baseline="0">
                <a:solidFill>
                  <a:srgbClr val="003F80"/>
                </a:solidFill>
                <a:latin typeface="Source Sans Pro" charset="0"/>
                <a:ea typeface="Source Sans Pro" charset="0"/>
                <a:cs typeface="Source Sans Pro" charset="0"/>
              </a:defRPr>
            </a:lvl1pPr>
          </a:lstStyle>
          <a:p>
            <a:r>
              <a:rPr lang="en-US" sz="2400" dirty="0">
                <a:latin typeface="Source Sans Pro"/>
                <a:ea typeface="Source Sans Pro"/>
              </a:rPr>
              <a:t>SBA COVID-19 Pandemic Economic Relief Funding</a:t>
            </a:r>
          </a:p>
        </p:txBody>
      </p:sp>
      <p:sp>
        <p:nvSpPr>
          <p:cNvPr id="28" name="TextBox 27">
            <a:extLst>
              <a:ext uri="{FF2B5EF4-FFF2-40B4-BE49-F238E27FC236}">
                <a16:creationId xmlns:a16="http://schemas.microsoft.com/office/drawing/2014/main" id="{BED45432-FF2A-448B-B6A7-8EE517E8A711}"/>
              </a:ext>
            </a:extLst>
          </p:cNvPr>
          <p:cNvSpPr txBox="1"/>
          <p:nvPr/>
        </p:nvSpPr>
        <p:spPr>
          <a:xfrm>
            <a:off x="2741775" y="3108643"/>
            <a:ext cx="8910320" cy="1200329"/>
          </a:xfrm>
          <a:prstGeom prst="rect">
            <a:avLst/>
          </a:prstGeom>
          <a:noFill/>
        </p:spPr>
        <p:txBody>
          <a:bodyPr wrap="square" rtlCol="0">
            <a:spAutoFit/>
          </a:bodyPr>
          <a:lstStyle/>
          <a:p>
            <a:r>
              <a:rPr lang="en-US" b="1" dirty="0">
                <a:solidFill>
                  <a:schemeClr val="bg2"/>
                </a:solidFill>
              </a:rPr>
              <a:t>* SBA.gov – materials translated in multiple languages</a:t>
            </a:r>
          </a:p>
          <a:p>
            <a:r>
              <a:rPr lang="en-US" b="1" dirty="0">
                <a:solidFill>
                  <a:schemeClr val="bg2"/>
                </a:solidFill>
              </a:rPr>
              <a:t>* Dynamic ecosystem </a:t>
            </a:r>
          </a:p>
          <a:p>
            <a:r>
              <a:rPr lang="en-US" b="1" dirty="0">
                <a:solidFill>
                  <a:schemeClr val="bg2"/>
                </a:solidFill>
              </a:rPr>
              <a:t>* Continual enhancement of programs benefiting small business owners </a:t>
            </a:r>
          </a:p>
          <a:p>
            <a:endParaRPr lang="en-US" b="1" dirty="0">
              <a:solidFill>
                <a:schemeClr val="bg2"/>
              </a:solidFill>
            </a:endParaRPr>
          </a:p>
        </p:txBody>
      </p:sp>
      <p:pic>
        <p:nvPicPr>
          <p:cNvPr id="29" name="Picture 28">
            <a:extLst>
              <a:ext uri="{FF2B5EF4-FFF2-40B4-BE49-F238E27FC236}">
                <a16:creationId xmlns:a16="http://schemas.microsoft.com/office/drawing/2014/main" id="{2CC24D38-FAC6-41D3-9713-C7146032B1E6}"/>
              </a:ext>
            </a:extLst>
          </p:cNvPr>
          <p:cNvPicPr>
            <a:picLocks noChangeAspect="1"/>
          </p:cNvPicPr>
          <p:nvPr/>
        </p:nvPicPr>
        <p:blipFill>
          <a:blip r:embed="rId4"/>
          <a:stretch>
            <a:fillRect/>
          </a:stretch>
        </p:blipFill>
        <p:spPr>
          <a:xfrm>
            <a:off x="2357803" y="4557255"/>
            <a:ext cx="6423977" cy="1907437"/>
          </a:xfrm>
          <a:prstGeom prst="rect">
            <a:avLst/>
          </a:prstGeom>
        </p:spPr>
      </p:pic>
      <p:sp>
        <p:nvSpPr>
          <p:cNvPr id="3" name="Oval 2">
            <a:extLst>
              <a:ext uri="{FF2B5EF4-FFF2-40B4-BE49-F238E27FC236}">
                <a16:creationId xmlns:a16="http://schemas.microsoft.com/office/drawing/2014/main" id="{100102EE-C34A-4A9E-B4EB-A4855A68E90E}"/>
              </a:ext>
            </a:extLst>
          </p:cNvPr>
          <p:cNvSpPr/>
          <p:nvPr/>
        </p:nvSpPr>
        <p:spPr>
          <a:xfrm>
            <a:off x="5569791" y="5438671"/>
            <a:ext cx="434138" cy="5452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F656FCE0-0B55-47DB-8C33-B1B82708865D}"/>
              </a:ext>
            </a:extLst>
          </p:cNvPr>
          <p:cNvSpPr/>
          <p:nvPr/>
        </p:nvSpPr>
        <p:spPr>
          <a:xfrm>
            <a:off x="2574871" y="5389521"/>
            <a:ext cx="434138" cy="5452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754F7C17-3817-4CAB-9049-774A05B105FD}"/>
              </a:ext>
            </a:extLst>
          </p:cNvPr>
          <p:cNvSpPr/>
          <p:nvPr/>
        </p:nvSpPr>
        <p:spPr>
          <a:xfrm>
            <a:off x="5677316" y="5988876"/>
            <a:ext cx="434138" cy="5452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FBBDABE-CC38-4A54-9DBE-60C7C6EA4625}"/>
              </a:ext>
            </a:extLst>
          </p:cNvPr>
          <p:cNvSpPr txBox="1"/>
          <p:nvPr/>
        </p:nvSpPr>
        <p:spPr>
          <a:xfrm>
            <a:off x="1404326" y="2001601"/>
            <a:ext cx="9834197" cy="954107"/>
          </a:xfrm>
          <a:prstGeom prst="rect">
            <a:avLst/>
          </a:prstGeom>
          <a:noFill/>
        </p:spPr>
        <p:txBody>
          <a:bodyPr wrap="square" rtlCol="0">
            <a:spAutoFit/>
          </a:bodyPr>
          <a:lstStyle/>
          <a:p>
            <a:pPr algn="ctr"/>
            <a:r>
              <a:rPr lang="en-US" sz="2800" b="1" dirty="0">
                <a:solidFill>
                  <a:srgbClr val="168E60"/>
                </a:solidFill>
              </a:rPr>
              <a:t>SBA disbursed $1.3 Trillion (Beginning March 2020) </a:t>
            </a:r>
          </a:p>
          <a:p>
            <a:pPr algn="ctr"/>
            <a:r>
              <a:rPr lang="en-US" sz="2800" b="1" dirty="0">
                <a:solidFill>
                  <a:srgbClr val="168E60"/>
                </a:solidFill>
              </a:rPr>
              <a:t>$1 out of every $3 of COVID relief from Federal Government</a:t>
            </a:r>
          </a:p>
        </p:txBody>
      </p:sp>
      <p:pic>
        <p:nvPicPr>
          <p:cNvPr id="6" name="Picture 5" descr="A picture containing text, clipart&#10;&#10;Description automatically generated">
            <a:extLst>
              <a:ext uri="{FF2B5EF4-FFF2-40B4-BE49-F238E27FC236}">
                <a16:creationId xmlns:a16="http://schemas.microsoft.com/office/drawing/2014/main" id="{875252C7-0B1A-4EF7-8AE8-1AD165E054C5}"/>
              </a:ext>
            </a:extLst>
          </p:cNvPr>
          <p:cNvPicPr>
            <a:picLocks noChangeAspect="1"/>
          </p:cNvPicPr>
          <p:nvPr/>
        </p:nvPicPr>
        <p:blipFill>
          <a:blip r:embed="rId5"/>
          <a:stretch>
            <a:fillRect/>
          </a:stretch>
        </p:blipFill>
        <p:spPr>
          <a:xfrm>
            <a:off x="8781780" y="4987329"/>
            <a:ext cx="979635" cy="478932"/>
          </a:xfrm>
          <a:prstGeom prst="rect">
            <a:avLst/>
          </a:prstGeom>
        </p:spPr>
      </p:pic>
      <p:sp>
        <p:nvSpPr>
          <p:cNvPr id="7" name="TextBox 6">
            <a:extLst>
              <a:ext uri="{FF2B5EF4-FFF2-40B4-BE49-F238E27FC236}">
                <a16:creationId xmlns:a16="http://schemas.microsoft.com/office/drawing/2014/main" id="{65A0C042-BF95-4807-A0D8-CE8C87CB52B3}"/>
              </a:ext>
            </a:extLst>
          </p:cNvPr>
          <p:cNvSpPr txBox="1"/>
          <p:nvPr/>
        </p:nvSpPr>
        <p:spPr>
          <a:xfrm>
            <a:off x="8579890" y="5446714"/>
            <a:ext cx="1590815" cy="600164"/>
          </a:xfrm>
          <a:prstGeom prst="rect">
            <a:avLst/>
          </a:prstGeom>
          <a:noFill/>
        </p:spPr>
        <p:txBody>
          <a:bodyPr wrap="square" rtlCol="0">
            <a:spAutoFit/>
          </a:bodyPr>
          <a:lstStyle/>
          <a:p>
            <a:pPr algn="ctr"/>
            <a:r>
              <a:rPr lang="en-US" sz="1100" dirty="0">
                <a:latin typeface="Source Sans Pro" panose="020B0503030403020204" pitchFamily="34" charset="0"/>
                <a:ea typeface="Source Sans Pro" panose="020B0503030403020204" pitchFamily="34" charset="0"/>
              </a:rPr>
              <a:t>Restaurant Revitalization Fund</a:t>
            </a:r>
          </a:p>
          <a:p>
            <a:pPr algn="ctr"/>
            <a:r>
              <a:rPr lang="en-US" sz="1100" dirty="0">
                <a:latin typeface="Source Sans Pro" panose="020B0503030403020204" pitchFamily="34" charset="0"/>
                <a:ea typeface="Source Sans Pro" panose="020B0503030403020204" pitchFamily="34" charset="0"/>
              </a:rPr>
              <a:t>(RRF)</a:t>
            </a:r>
          </a:p>
        </p:txBody>
      </p:sp>
      <p:sp>
        <p:nvSpPr>
          <p:cNvPr id="14" name="Slide Number Placeholder 3">
            <a:extLst>
              <a:ext uri="{FF2B5EF4-FFF2-40B4-BE49-F238E27FC236}">
                <a16:creationId xmlns:a16="http://schemas.microsoft.com/office/drawing/2014/main" id="{8613AA73-DA9D-4DA4-85B0-317F24382F10}"/>
              </a:ext>
            </a:extLst>
          </p:cNvPr>
          <p:cNvSpPr>
            <a:spLocks noGrp="1"/>
          </p:cNvSpPr>
          <p:nvPr>
            <p:ph type="sldNum" sz="quarter" idx="12"/>
          </p:nvPr>
        </p:nvSpPr>
        <p:spPr>
          <a:xfrm>
            <a:off x="9062013" y="6194300"/>
            <a:ext cx="2743200" cy="365125"/>
          </a:xfrm>
        </p:spPr>
        <p:txBody>
          <a:bodyPr/>
          <a:lstStyle/>
          <a:p>
            <a:fld id="{B1AB44B9-F1EC-4F4B-88D4-413245C9CD3E}" type="slidenum">
              <a:rPr lang="en-US" smtClean="0"/>
              <a:t>7</a:t>
            </a:fld>
            <a:endParaRPr lang="en-US"/>
          </a:p>
        </p:txBody>
      </p:sp>
    </p:spTree>
    <p:extLst>
      <p:ext uri="{BB962C8B-B14F-4D97-AF65-F5344CB8AC3E}">
        <p14:creationId xmlns:p14="http://schemas.microsoft.com/office/powerpoint/2010/main" val="4459840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212738-3443-45D6-A5EB-35ABEBBACF0A}"/>
              </a:ext>
            </a:extLst>
          </p:cNvPr>
          <p:cNvSpPr>
            <a:spLocks noGrp="1"/>
          </p:cNvSpPr>
          <p:nvPr>
            <p:ph type="title"/>
          </p:nvPr>
        </p:nvSpPr>
        <p:spPr>
          <a:xfrm>
            <a:off x="175872" y="2459349"/>
            <a:ext cx="2300614" cy="2333122"/>
          </a:xfrm>
        </p:spPr>
        <p:txBody>
          <a:bodyPr vert="horz" lIns="91440" tIns="45720" rIns="91440" bIns="45720" rtlCol="0" anchor="ctr">
            <a:normAutofit/>
          </a:bodyPr>
          <a:lstStyle/>
          <a:p>
            <a:br>
              <a:rPr lang="en-US" dirty="0">
                <a:latin typeface="Source Sans Pro" panose="020B0503030403020204" pitchFamily="34" charset="0"/>
                <a:ea typeface="Source Sans Pro" panose="020B0503030403020204" pitchFamily="34" charset="0"/>
                <a:cs typeface="Arial"/>
              </a:rPr>
            </a:br>
            <a:r>
              <a:rPr lang="en-US" dirty="0">
                <a:latin typeface="Source Sans Pro" panose="020B0503030403020204" pitchFamily="34" charset="0"/>
                <a:ea typeface="Source Sans Pro" panose="020B0503030403020204" pitchFamily="34" charset="0"/>
                <a:cs typeface="Arial"/>
              </a:rPr>
              <a:t>COVID RESPONSE</a:t>
            </a:r>
            <a:br>
              <a:rPr lang="en-US" dirty="0">
                <a:latin typeface="Source Sans Pro" panose="020B0503030403020204" pitchFamily="34" charset="0"/>
                <a:ea typeface="Source Sans Pro" panose="020B0503030403020204" pitchFamily="34" charset="0"/>
                <a:cs typeface="Arial"/>
              </a:rPr>
            </a:br>
            <a:endParaRPr lang="en-US" dirty="0">
              <a:latin typeface="Source Sans Pro" panose="020B0503030403020204" pitchFamily="34" charset="0"/>
              <a:ea typeface="Source Sans Pro" panose="020B0503030403020204" pitchFamily="34" charset="0"/>
              <a:cs typeface="Arial"/>
            </a:endParaRPr>
          </a:p>
        </p:txBody>
      </p:sp>
      <p:pic>
        <p:nvPicPr>
          <p:cNvPr id="4" name="Picture 3" descr="Graphical element showing different businesses.">
            <a:extLst>
              <a:ext uri="{FF2B5EF4-FFF2-40B4-BE49-F238E27FC236}">
                <a16:creationId xmlns:a16="http://schemas.microsoft.com/office/drawing/2014/main" id="{660722A3-790D-448D-91A9-C95F11D9B0B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5454" y="0"/>
            <a:ext cx="12192000" cy="1946102"/>
          </a:xfrm>
          <a:prstGeom prst="rect">
            <a:avLst/>
          </a:prstGeom>
        </p:spPr>
      </p:pic>
      <p:sp>
        <p:nvSpPr>
          <p:cNvPr id="27" name="Title 1">
            <a:extLst>
              <a:ext uri="{FF2B5EF4-FFF2-40B4-BE49-F238E27FC236}">
                <a16:creationId xmlns:a16="http://schemas.microsoft.com/office/drawing/2014/main" id="{D43CAE97-680E-460A-A0C2-5F4EC356E4C2}"/>
              </a:ext>
            </a:extLst>
          </p:cNvPr>
          <p:cNvSpPr txBox="1">
            <a:spLocks/>
          </p:cNvSpPr>
          <p:nvPr/>
        </p:nvSpPr>
        <p:spPr>
          <a:xfrm>
            <a:off x="1269627" y="4227856"/>
            <a:ext cx="10464045" cy="459094"/>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600" b="1" i="0" kern="1200" spc="-100" baseline="0">
                <a:solidFill>
                  <a:srgbClr val="003F80"/>
                </a:solidFill>
                <a:latin typeface="Source Sans Pro" charset="0"/>
                <a:ea typeface="Source Sans Pro" charset="0"/>
                <a:cs typeface="Source Sans Pro" charset="0"/>
              </a:defRPr>
            </a:lvl1pPr>
          </a:lstStyle>
          <a:p>
            <a:r>
              <a:rPr lang="en-US" sz="2350" dirty="0">
                <a:latin typeface="Source Sans Pro"/>
                <a:ea typeface="Source Sans Pro"/>
              </a:rPr>
              <a:t>SBA COVID-19 Pandemic Economic Relief Funding Programs</a:t>
            </a:r>
          </a:p>
        </p:txBody>
      </p:sp>
      <p:sp>
        <p:nvSpPr>
          <p:cNvPr id="28" name="TextBox 27">
            <a:extLst>
              <a:ext uri="{FF2B5EF4-FFF2-40B4-BE49-F238E27FC236}">
                <a16:creationId xmlns:a16="http://schemas.microsoft.com/office/drawing/2014/main" id="{BED45432-FF2A-448B-B6A7-8EE517E8A711}"/>
              </a:ext>
            </a:extLst>
          </p:cNvPr>
          <p:cNvSpPr txBox="1"/>
          <p:nvPr/>
        </p:nvSpPr>
        <p:spPr>
          <a:xfrm>
            <a:off x="2476486" y="2933437"/>
            <a:ext cx="8910320" cy="1323439"/>
          </a:xfrm>
          <a:prstGeom prst="rect">
            <a:avLst/>
          </a:prstGeom>
          <a:noFill/>
        </p:spPr>
        <p:txBody>
          <a:bodyPr wrap="square" rtlCol="0">
            <a:spAutoFit/>
          </a:bodyPr>
          <a:lstStyle/>
          <a:p>
            <a:pPr marL="285750" indent="-285750">
              <a:buFont typeface="Arial" panose="020B0604020202020204" pitchFamily="34" charset="0"/>
              <a:buChar char="•"/>
            </a:pPr>
            <a:r>
              <a:rPr lang="en-US" sz="2000" b="1" dirty="0">
                <a:solidFill>
                  <a:schemeClr val="bg2"/>
                </a:solidFill>
              </a:rPr>
              <a:t>Washington</a:t>
            </a:r>
            <a:r>
              <a:rPr lang="en-US" b="1" dirty="0">
                <a:solidFill>
                  <a:schemeClr val="bg2"/>
                </a:solidFill>
              </a:rPr>
              <a:t>	292,000+ loans/awards for over: $26.7 Billion in financial relief  </a:t>
            </a:r>
          </a:p>
          <a:p>
            <a:pPr marL="285750" indent="-285750">
              <a:buFont typeface="Arial" panose="020B0604020202020204" pitchFamily="34" charset="0"/>
              <a:buChar char="•"/>
            </a:pPr>
            <a:r>
              <a:rPr lang="en-US" sz="2000" b="1" dirty="0">
                <a:solidFill>
                  <a:schemeClr val="bg2"/>
                </a:solidFill>
              </a:rPr>
              <a:t>Oregon</a:t>
            </a:r>
            <a:r>
              <a:rPr lang="en-US" b="1" dirty="0">
                <a:solidFill>
                  <a:schemeClr val="bg2"/>
                </a:solidFill>
              </a:rPr>
              <a:t>	169,000+ loans/awards for over: $14.7 Billion in financial relief</a:t>
            </a:r>
          </a:p>
          <a:p>
            <a:pPr marL="285750" indent="-285750">
              <a:buFont typeface="Arial" panose="020B0604020202020204" pitchFamily="34" charset="0"/>
              <a:buChar char="•"/>
            </a:pPr>
            <a:r>
              <a:rPr lang="en-US" sz="2000" b="1" dirty="0">
                <a:solidFill>
                  <a:schemeClr val="bg2"/>
                </a:solidFill>
              </a:rPr>
              <a:t>Idaho</a:t>
            </a:r>
            <a:r>
              <a:rPr lang="en-US" b="1" dirty="0">
                <a:solidFill>
                  <a:schemeClr val="bg2"/>
                </a:solidFill>
              </a:rPr>
              <a:t>		  68,000+ loans/awards for over:  $ 4.8 Billion in financial relief</a:t>
            </a:r>
          </a:p>
          <a:p>
            <a:pPr marL="285750" indent="-285750">
              <a:buFont typeface="Arial" panose="020B0604020202020204" pitchFamily="34" charset="0"/>
              <a:buChar char="•"/>
            </a:pPr>
            <a:r>
              <a:rPr lang="en-US" sz="2000" b="1" dirty="0">
                <a:solidFill>
                  <a:schemeClr val="bg2"/>
                </a:solidFill>
              </a:rPr>
              <a:t>Alaska</a:t>
            </a:r>
            <a:r>
              <a:rPr lang="en-US" b="1" dirty="0">
                <a:solidFill>
                  <a:schemeClr val="bg2"/>
                </a:solidFill>
              </a:rPr>
              <a:t> 	  33,000+ loans/awards for over:  $  3    Billion in financial relief</a:t>
            </a:r>
          </a:p>
        </p:txBody>
      </p:sp>
      <p:sp>
        <p:nvSpPr>
          <p:cNvPr id="3" name="Oval 2">
            <a:extLst>
              <a:ext uri="{FF2B5EF4-FFF2-40B4-BE49-F238E27FC236}">
                <a16:creationId xmlns:a16="http://schemas.microsoft.com/office/drawing/2014/main" id="{100102EE-C34A-4A9E-B4EB-A4855A68E90E}"/>
              </a:ext>
            </a:extLst>
          </p:cNvPr>
          <p:cNvSpPr/>
          <p:nvPr/>
        </p:nvSpPr>
        <p:spPr>
          <a:xfrm>
            <a:off x="5569791" y="5438671"/>
            <a:ext cx="434138" cy="5452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F656FCE0-0B55-47DB-8C33-B1B82708865D}"/>
              </a:ext>
            </a:extLst>
          </p:cNvPr>
          <p:cNvSpPr/>
          <p:nvPr/>
        </p:nvSpPr>
        <p:spPr>
          <a:xfrm>
            <a:off x="2574871" y="5389521"/>
            <a:ext cx="434138" cy="5452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754F7C17-3817-4CAB-9049-774A05B105FD}"/>
              </a:ext>
            </a:extLst>
          </p:cNvPr>
          <p:cNvSpPr/>
          <p:nvPr/>
        </p:nvSpPr>
        <p:spPr>
          <a:xfrm>
            <a:off x="5677316" y="5988876"/>
            <a:ext cx="434138" cy="5452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FBBDABE-CC38-4A54-9DBE-60C7C6EA4625}"/>
              </a:ext>
            </a:extLst>
          </p:cNvPr>
          <p:cNvSpPr txBox="1"/>
          <p:nvPr/>
        </p:nvSpPr>
        <p:spPr>
          <a:xfrm>
            <a:off x="2437660" y="2086019"/>
            <a:ext cx="8127977" cy="523220"/>
          </a:xfrm>
          <a:prstGeom prst="rect">
            <a:avLst/>
          </a:prstGeom>
          <a:noFill/>
        </p:spPr>
        <p:txBody>
          <a:bodyPr wrap="square" rtlCol="0">
            <a:spAutoFit/>
          </a:bodyPr>
          <a:lstStyle/>
          <a:p>
            <a:pPr algn="ctr"/>
            <a:r>
              <a:rPr lang="en-US" sz="2800" b="1" u="sng" dirty="0">
                <a:solidFill>
                  <a:srgbClr val="168E60"/>
                </a:solidFill>
              </a:rPr>
              <a:t>SBA Region 10 COVID Relief Summary</a:t>
            </a:r>
          </a:p>
        </p:txBody>
      </p:sp>
      <p:pic>
        <p:nvPicPr>
          <p:cNvPr id="14" name="Picture 13">
            <a:extLst>
              <a:ext uri="{FF2B5EF4-FFF2-40B4-BE49-F238E27FC236}">
                <a16:creationId xmlns:a16="http://schemas.microsoft.com/office/drawing/2014/main" id="{A93AC3E8-E4C8-45D1-A8BA-60311BDF1175}"/>
              </a:ext>
            </a:extLst>
          </p:cNvPr>
          <p:cNvPicPr>
            <a:picLocks noChangeAspect="1"/>
          </p:cNvPicPr>
          <p:nvPr/>
        </p:nvPicPr>
        <p:blipFill>
          <a:blip r:embed="rId4"/>
          <a:stretch>
            <a:fillRect/>
          </a:stretch>
        </p:blipFill>
        <p:spPr>
          <a:xfrm>
            <a:off x="2357803" y="4557255"/>
            <a:ext cx="6423977" cy="1907437"/>
          </a:xfrm>
          <a:prstGeom prst="rect">
            <a:avLst/>
          </a:prstGeom>
        </p:spPr>
      </p:pic>
      <p:sp>
        <p:nvSpPr>
          <p:cNvPr id="11" name="Oval 10">
            <a:extLst>
              <a:ext uri="{FF2B5EF4-FFF2-40B4-BE49-F238E27FC236}">
                <a16:creationId xmlns:a16="http://schemas.microsoft.com/office/drawing/2014/main" id="{8A5C9085-44BF-4AD3-BDF5-F5B7EAEFC5D0}"/>
              </a:ext>
            </a:extLst>
          </p:cNvPr>
          <p:cNvSpPr/>
          <p:nvPr/>
        </p:nvSpPr>
        <p:spPr>
          <a:xfrm>
            <a:off x="2539141" y="5415100"/>
            <a:ext cx="434138" cy="5452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8F710E9D-40A9-40BF-8877-5DB406C9414E}"/>
              </a:ext>
            </a:extLst>
          </p:cNvPr>
          <p:cNvSpPr/>
          <p:nvPr/>
        </p:nvSpPr>
        <p:spPr>
          <a:xfrm>
            <a:off x="5569791" y="5491446"/>
            <a:ext cx="434138" cy="5452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297961E2-99DB-4A35-8BC4-EB140EF7E4CD}"/>
              </a:ext>
            </a:extLst>
          </p:cNvPr>
          <p:cNvSpPr/>
          <p:nvPr/>
        </p:nvSpPr>
        <p:spPr>
          <a:xfrm>
            <a:off x="5605521" y="5919418"/>
            <a:ext cx="434138" cy="5452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46FA1C0B-ED28-4CDA-B3B7-7121126789C3}"/>
              </a:ext>
            </a:extLst>
          </p:cNvPr>
          <p:cNvSpPr txBox="1"/>
          <p:nvPr/>
        </p:nvSpPr>
        <p:spPr>
          <a:xfrm>
            <a:off x="8579890" y="5446714"/>
            <a:ext cx="1590815" cy="600164"/>
          </a:xfrm>
          <a:prstGeom prst="rect">
            <a:avLst/>
          </a:prstGeom>
          <a:noFill/>
        </p:spPr>
        <p:txBody>
          <a:bodyPr wrap="square" rtlCol="0">
            <a:spAutoFit/>
          </a:bodyPr>
          <a:lstStyle/>
          <a:p>
            <a:pPr algn="ctr"/>
            <a:r>
              <a:rPr lang="en-US" sz="1100" dirty="0">
                <a:latin typeface="Source Sans Pro" panose="020B0503030403020204" pitchFamily="34" charset="0"/>
                <a:ea typeface="Source Sans Pro" panose="020B0503030403020204" pitchFamily="34" charset="0"/>
              </a:rPr>
              <a:t>Restaurant Revitalization Fund</a:t>
            </a:r>
          </a:p>
          <a:p>
            <a:pPr algn="ctr"/>
            <a:r>
              <a:rPr lang="en-US" sz="1100" dirty="0">
                <a:latin typeface="Source Sans Pro" panose="020B0503030403020204" pitchFamily="34" charset="0"/>
                <a:ea typeface="Source Sans Pro" panose="020B0503030403020204" pitchFamily="34" charset="0"/>
              </a:rPr>
              <a:t>(RRF)</a:t>
            </a:r>
          </a:p>
        </p:txBody>
      </p:sp>
      <p:pic>
        <p:nvPicPr>
          <p:cNvPr id="18" name="Picture 17" descr="A picture containing text, clipart&#10;&#10;Description automatically generated">
            <a:extLst>
              <a:ext uri="{FF2B5EF4-FFF2-40B4-BE49-F238E27FC236}">
                <a16:creationId xmlns:a16="http://schemas.microsoft.com/office/drawing/2014/main" id="{C891F745-4232-4057-836C-640A8AB8C2C5}"/>
              </a:ext>
            </a:extLst>
          </p:cNvPr>
          <p:cNvPicPr>
            <a:picLocks noChangeAspect="1"/>
          </p:cNvPicPr>
          <p:nvPr/>
        </p:nvPicPr>
        <p:blipFill>
          <a:blip r:embed="rId5"/>
          <a:stretch>
            <a:fillRect/>
          </a:stretch>
        </p:blipFill>
        <p:spPr>
          <a:xfrm>
            <a:off x="8781780" y="4987329"/>
            <a:ext cx="979635" cy="478932"/>
          </a:xfrm>
          <a:prstGeom prst="rect">
            <a:avLst/>
          </a:prstGeom>
        </p:spPr>
      </p:pic>
      <p:sp>
        <p:nvSpPr>
          <p:cNvPr id="5" name="TextBox 4">
            <a:extLst>
              <a:ext uri="{FF2B5EF4-FFF2-40B4-BE49-F238E27FC236}">
                <a16:creationId xmlns:a16="http://schemas.microsoft.com/office/drawing/2014/main" id="{3E26DC0B-CFC7-4710-A0FC-5D9AF2367D25}"/>
              </a:ext>
            </a:extLst>
          </p:cNvPr>
          <p:cNvSpPr txBox="1"/>
          <p:nvPr/>
        </p:nvSpPr>
        <p:spPr>
          <a:xfrm>
            <a:off x="2357803" y="2518323"/>
            <a:ext cx="8238274" cy="461665"/>
          </a:xfrm>
          <a:prstGeom prst="rect">
            <a:avLst/>
          </a:prstGeom>
          <a:noFill/>
        </p:spPr>
        <p:txBody>
          <a:bodyPr wrap="square" rtlCol="0">
            <a:spAutoFit/>
          </a:bodyPr>
          <a:lstStyle/>
          <a:p>
            <a:r>
              <a:rPr lang="en-US" dirty="0">
                <a:solidFill>
                  <a:srgbClr val="003F80"/>
                </a:solidFill>
                <a:latin typeface="TSource Sans Pro"/>
                <a:ea typeface="Source Sans Pro" panose="020B0503030403020204" pitchFamily="34" charset="0"/>
              </a:rPr>
              <a:t>  </a:t>
            </a:r>
            <a:r>
              <a:rPr lang="en-US" sz="2400" b="1" dirty="0">
                <a:solidFill>
                  <a:srgbClr val="003F80"/>
                </a:solidFill>
                <a:latin typeface="TSource Sans Pro"/>
                <a:ea typeface="Source Sans Pro" panose="020B0503030403020204" pitchFamily="34" charset="0"/>
              </a:rPr>
              <a:t>Total Region 10 Relief - 564,699 Loans/Awards for $49.4 Billion </a:t>
            </a:r>
          </a:p>
        </p:txBody>
      </p:sp>
      <p:sp>
        <p:nvSpPr>
          <p:cNvPr id="19" name="Slide Number Placeholder 3">
            <a:extLst>
              <a:ext uri="{FF2B5EF4-FFF2-40B4-BE49-F238E27FC236}">
                <a16:creationId xmlns:a16="http://schemas.microsoft.com/office/drawing/2014/main" id="{0D9F7504-2CA2-4F24-9E5B-EF0B18B04D1E}"/>
              </a:ext>
            </a:extLst>
          </p:cNvPr>
          <p:cNvSpPr>
            <a:spLocks noGrp="1"/>
          </p:cNvSpPr>
          <p:nvPr>
            <p:ph type="sldNum" sz="quarter" idx="12"/>
          </p:nvPr>
        </p:nvSpPr>
        <p:spPr>
          <a:xfrm>
            <a:off x="9062013" y="6194300"/>
            <a:ext cx="2743200" cy="365125"/>
          </a:xfrm>
        </p:spPr>
        <p:txBody>
          <a:bodyPr/>
          <a:lstStyle/>
          <a:p>
            <a:fld id="{B1AB44B9-F1EC-4F4B-88D4-413245C9CD3E}" type="slidenum">
              <a:rPr lang="en-US" smtClean="0"/>
              <a:t>8</a:t>
            </a:fld>
            <a:endParaRPr lang="en-US"/>
          </a:p>
        </p:txBody>
      </p:sp>
    </p:spTree>
    <p:extLst>
      <p:ext uri="{BB962C8B-B14F-4D97-AF65-F5344CB8AC3E}">
        <p14:creationId xmlns:p14="http://schemas.microsoft.com/office/powerpoint/2010/main" val="16764659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159D1-B7A5-45DC-83C2-BDE9CE058063}"/>
              </a:ext>
            </a:extLst>
          </p:cNvPr>
          <p:cNvSpPr>
            <a:spLocks noGrp="1"/>
          </p:cNvSpPr>
          <p:nvPr>
            <p:ph type="title"/>
          </p:nvPr>
        </p:nvSpPr>
        <p:spPr/>
        <p:txBody>
          <a:bodyPr/>
          <a:lstStyle/>
          <a:p>
            <a:r>
              <a:rPr lang="en-US" dirty="0"/>
              <a:t>Moving Beyond Emergency Response</a:t>
            </a:r>
          </a:p>
        </p:txBody>
      </p:sp>
      <p:sp>
        <p:nvSpPr>
          <p:cNvPr id="4" name="Slide Number Placeholder 3">
            <a:extLst>
              <a:ext uri="{FF2B5EF4-FFF2-40B4-BE49-F238E27FC236}">
                <a16:creationId xmlns:a16="http://schemas.microsoft.com/office/drawing/2014/main" id="{AAC08FC8-A9E7-4382-9F9C-0B935BFAE0F9}"/>
              </a:ext>
            </a:extLst>
          </p:cNvPr>
          <p:cNvSpPr>
            <a:spLocks noGrp="1"/>
          </p:cNvSpPr>
          <p:nvPr>
            <p:ph type="sldNum" sz="quarter" idx="12"/>
          </p:nvPr>
        </p:nvSpPr>
        <p:spPr/>
        <p:txBody>
          <a:bodyPr/>
          <a:lstStyle/>
          <a:p>
            <a:fld id="{B1AB44B9-F1EC-4F4B-88D4-413245C9CD3E}" type="slidenum">
              <a:rPr lang="en-US" smtClean="0"/>
              <a:t>9</a:t>
            </a:fld>
            <a:endParaRPr lang="en-US"/>
          </a:p>
        </p:txBody>
      </p:sp>
      <p:sp>
        <p:nvSpPr>
          <p:cNvPr id="5" name="Subtitle 4">
            <a:extLst>
              <a:ext uri="{FF2B5EF4-FFF2-40B4-BE49-F238E27FC236}">
                <a16:creationId xmlns:a16="http://schemas.microsoft.com/office/drawing/2014/main" id="{E2450808-862F-4A85-85F8-5D8A8EDBAA47}"/>
              </a:ext>
            </a:extLst>
          </p:cNvPr>
          <p:cNvSpPr>
            <a:spLocks noGrp="1"/>
          </p:cNvSpPr>
          <p:nvPr>
            <p:ph type="subTitle" idx="13"/>
          </p:nvPr>
        </p:nvSpPr>
        <p:spPr/>
        <p:txBody>
          <a:bodyPr/>
          <a:lstStyle/>
          <a:p>
            <a:r>
              <a:rPr lang="en-US" dirty="0"/>
              <a:t>Economic Recovery and Growth</a:t>
            </a:r>
          </a:p>
        </p:txBody>
      </p:sp>
      <p:graphicFrame>
        <p:nvGraphicFramePr>
          <p:cNvPr id="7" name="Diagram 6">
            <a:extLst>
              <a:ext uri="{FF2B5EF4-FFF2-40B4-BE49-F238E27FC236}">
                <a16:creationId xmlns:a16="http://schemas.microsoft.com/office/drawing/2014/main" id="{FB25CDA8-250D-4707-B9A9-9E39E367E46B}"/>
              </a:ext>
            </a:extLst>
          </p:cNvPr>
          <p:cNvGraphicFramePr/>
          <p:nvPr>
            <p:extLst>
              <p:ext uri="{D42A27DB-BD31-4B8C-83A1-F6EECF244321}">
                <p14:modId xmlns:p14="http://schemas.microsoft.com/office/powerpoint/2010/main" val="2509243268"/>
              </p:ext>
            </p:extLst>
          </p:nvPr>
        </p:nvGraphicFramePr>
        <p:xfrm>
          <a:off x="2239962" y="1604633"/>
          <a:ext cx="7712075" cy="48197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72366184"/>
      </p:ext>
    </p:extLst>
  </p:cSld>
  <p:clrMapOvr>
    <a:masterClrMapping/>
  </p:clrMapOvr>
</p:sld>
</file>

<file path=ppt/theme/theme1.xml><?xml version="1.0" encoding="utf-8"?>
<a:theme xmlns:a="http://schemas.openxmlformats.org/drawingml/2006/main" name="Office Theme">
  <a:themeElements>
    <a:clrScheme name="Custom 1">
      <a:dk1>
        <a:srgbClr val="1B1E29"/>
      </a:dk1>
      <a:lt1>
        <a:srgbClr val="FFFFFF"/>
      </a:lt1>
      <a:dk2>
        <a:srgbClr val="002E6D"/>
      </a:dk2>
      <a:lt2>
        <a:srgbClr val="007DBC"/>
      </a:lt2>
      <a:accent1>
        <a:srgbClr val="969696"/>
      </a:accent1>
      <a:accent2>
        <a:srgbClr val="197E4E"/>
      </a:accent2>
      <a:accent3>
        <a:srgbClr val="F1C400"/>
      </a:accent3>
      <a:accent4>
        <a:srgbClr val="7AC5EB"/>
      </a:accent4>
      <a:accent5>
        <a:srgbClr val="CC0000"/>
      </a:accent5>
      <a:accent6>
        <a:srgbClr val="FFFFFF"/>
      </a:accent6>
      <a:hlink>
        <a:srgbClr val="007DBC"/>
      </a:hlink>
      <a:folHlink>
        <a:srgbClr val="7AC5EB"/>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BA PPT Template 16 9 NEW LOGO.potx" id="{79D6B909-8513-466B-9F52-EE9FC5D8C19E}" vid="{F731198C-E7EC-4C2C-836D-1EE1FDCBE9C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53BDF8BDB77544EBCC6A3BCAEB7165F" ma:contentTypeVersion="9" ma:contentTypeDescription="Create a new document." ma:contentTypeScope="" ma:versionID="3faa5b060a3d39ed977ab532fbaed604">
  <xsd:schema xmlns:xsd="http://www.w3.org/2001/XMLSchema" xmlns:xs="http://www.w3.org/2001/XMLSchema" xmlns:p="http://schemas.microsoft.com/office/2006/metadata/properties" xmlns:ns1="http://schemas.microsoft.com/sharepoint/v3" xmlns:ns2="69280fbc-4cb7-41cc-b87d-d34c1b402175" targetNamespace="http://schemas.microsoft.com/office/2006/metadata/properties" ma:root="true" ma:fieldsID="5df990727578bd37aff10f4cd760ed5b" ns1:_="" ns2:_="">
    <xsd:import namespace="http://schemas.microsoft.com/sharepoint/v3"/>
    <xsd:import namespace="69280fbc-4cb7-41cc-b87d-d34c1b402175"/>
    <xsd:element name="properties">
      <xsd:complexType>
        <xsd:sequence>
          <xsd:element name="documentManagement">
            <xsd:complexType>
              <xsd:all>
                <xsd:element ref="ns1:PublishingStartDate" minOccurs="0"/>
                <xsd:element ref="ns1:PublishingExpirationDate" minOccurs="0"/>
                <xsd:element ref="ns2:MediaServiceMetadata" minOccurs="0"/>
                <xsd:element ref="ns2:MediaServiceFastMetadata"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4"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5"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69280fbc-4cb7-41cc-b87d-d34c1b4021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ma:readOnly="tru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65D4B06-B307-4E62-90E7-F3631C2D3DE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9280fbc-4cb7-41cc-b87d-d34c1b4021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A42CE60-8E2F-4625-A4F1-0AC00B60E430}">
  <ds:schemaRefs>
    <ds:schemaRef ds:uri="http://schemas.microsoft.com/office/2006/metadata/properties"/>
    <ds:schemaRef ds:uri="http://purl.org/dc/dcmitype/"/>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http://purl.org/dc/terms/"/>
    <ds:schemaRef ds:uri="69280fbc-4cb7-41cc-b87d-d34c1b402175"/>
    <ds:schemaRef ds:uri="http://schemas.microsoft.com/sharepoint/v3"/>
    <ds:schemaRef ds:uri="http://www.w3.org/XML/1998/namespace"/>
  </ds:schemaRefs>
</ds:datastoreItem>
</file>

<file path=customXml/itemProps3.xml><?xml version="1.0" encoding="utf-8"?>
<ds:datastoreItem xmlns:ds="http://schemas.openxmlformats.org/officeDocument/2006/customXml" ds:itemID="{E7745873-4EEF-4939-BDD0-FA73F69A9B0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SBA (16x9)</Template>
  <TotalTime>1540</TotalTime>
  <Words>1219</Words>
  <Application>Microsoft Office PowerPoint</Application>
  <PresentationFormat>Widescreen</PresentationFormat>
  <Paragraphs>156</Paragraphs>
  <Slides>18</Slides>
  <Notes>5</Notes>
  <HiddenSlides>2</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PSource Sans Pro</vt:lpstr>
      <vt:lpstr>Source Sans Pro</vt:lpstr>
      <vt:lpstr>TSource Sans Pro</vt:lpstr>
      <vt:lpstr>Office Theme</vt:lpstr>
      <vt:lpstr>We Make Small Business Our Business  </vt:lpstr>
      <vt:lpstr>U.S. Small Business Administration (SBA)</vt:lpstr>
      <vt:lpstr>PowerPoint Presentation</vt:lpstr>
      <vt:lpstr>Region 10 Overview</vt:lpstr>
      <vt:lpstr>Region 10 Leadership</vt:lpstr>
      <vt:lpstr>PowerPoint Presentation</vt:lpstr>
      <vt:lpstr> COVID RESPONSE </vt:lpstr>
      <vt:lpstr> COVID RESPONSE </vt:lpstr>
      <vt:lpstr>Moving Beyond Emergency Response</vt:lpstr>
      <vt:lpstr>How Can SBA Help My Business Succeed?</vt:lpstr>
      <vt:lpstr>SBA works to ignite change and spark action so small businesses can confidently start, grow, expand, or recover.</vt:lpstr>
      <vt:lpstr>          Technical Assistance </vt:lpstr>
      <vt:lpstr>PowerPoint Presentation</vt:lpstr>
      <vt:lpstr>Business Loans to Start, Grow, or Expand</vt:lpstr>
      <vt:lpstr>Lender Match</vt:lpstr>
      <vt:lpstr>SBA Disaster Assistance for Federal Declarations </vt:lpstr>
      <vt:lpstr>SBA low-interest Disaster Assistance Loans</vt:lpstr>
      <vt:lpstr>SBA Resources – We’re Here For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 Small Business Administration</dc:title>
  <dc:creator>Hurd, Kerrie T.</dc:creator>
  <cp:lastModifiedBy>Fong, Michael W.</cp:lastModifiedBy>
  <cp:revision>15</cp:revision>
  <cp:lastPrinted>2018-02-13T00:27:10Z</cp:lastPrinted>
  <dcterms:created xsi:type="dcterms:W3CDTF">2021-02-25T11:59:36Z</dcterms:created>
  <dcterms:modified xsi:type="dcterms:W3CDTF">2022-06-10T21:59:45Z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0x010100C53BDF8BDB77544EBCC6A3BCAEB7165F</vt:lpwstr>
  </property>
</Properties>
</file>