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0" r:id="rId1"/>
  </p:sldMasterIdLst>
  <p:notesMasterIdLst>
    <p:notesMasterId r:id="rId12"/>
  </p:notesMasterIdLst>
  <p:sldIdLst>
    <p:sldId id="256" r:id="rId2"/>
    <p:sldId id="278" r:id="rId3"/>
    <p:sldId id="290" r:id="rId4"/>
    <p:sldId id="292" r:id="rId5"/>
    <p:sldId id="296" r:id="rId6"/>
    <p:sldId id="291" r:id="rId7"/>
    <p:sldId id="263" r:id="rId8"/>
    <p:sldId id="297" r:id="rId9"/>
    <p:sldId id="262" r:id="rId10"/>
    <p:sldId id="29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7" d="100"/>
          <a:sy n="67" d="100"/>
        </p:scale>
        <p:origin x="624" y="46"/>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07478C-0978-4933-8005-ECD6A571E1AA}" type="datetimeFigureOut">
              <a:rPr lang="en-US" smtClean="0"/>
              <a:t>6/10/2022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13AA3F-DB12-44C9-9278-DB30F9DB5251}" type="slidenum">
              <a:rPr lang="en-US" smtClean="0"/>
              <a:t>‹#›</a:t>
            </a:fld>
            <a:endParaRPr lang="en-US"/>
          </a:p>
        </p:txBody>
      </p:sp>
    </p:spTree>
    <p:extLst>
      <p:ext uri="{BB962C8B-B14F-4D97-AF65-F5344CB8AC3E}">
        <p14:creationId xmlns:p14="http://schemas.microsoft.com/office/powerpoint/2010/main" val="3805081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913AA3F-DB12-44C9-9278-DB30F9DB5251}" type="slidenum">
              <a:rPr lang="en-US" smtClean="0"/>
              <a:t>1</a:t>
            </a:fld>
            <a:endParaRPr lang="en-US"/>
          </a:p>
        </p:txBody>
      </p:sp>
    </p:spTree>
    <p:extLst>
      <p:ext uri="{BB962C8B-B14F-4D97-AF65-F5344CB8AC3E}">
        <p14:creationId xmlns:p14="http://schemas.microsoft.com/office/powerpoint/2010/main" val="57552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Industry-University Cooperative Research Centers (IUCRC)</a:t>
            </a:r>
            <a:endParaRPr lang="en-US" dirty="0"/>
          </a:p>
        </p:txBody>
      </p:sp>
      <p:sp>
        <p:nvSpPr>
          <p:cNvPr id="4" name="Slide Number Placeholder 3"/>
          <p:cNvSpPr>
            <a:spLocks noGrp="1"/>
          </p:cNvSpPr>
          <p:nvPr>
            <p:ph type="sldNum" sz="quarter" idx="10"/>
          </p:nvPr>
        </p:nvSpPr>
        <p:spPr/>
        <p:txBody>
          <a:bodyPr/>
          <a:lstStyle/>
          <a:p>
            <a:fld id="{D913AA3F-DB12-44C9-9278-DB30F9DB5251}" type="slidenum">
              <a:rPr lang="en-US" smtClean="0"/>
              <a:t>3</a:t>
            </a:fld>
            <a:endParaRPr lang="en-US"/>
          </a:p>
        </p:txBody>
      </p:sp>
    </p:spTree>
    <p:extLst>
      <p:ext uri="{BB962C8B-B14F-4D97-AF65-F5344CB8AC3E}">
        <p14:creationId xmlns:p14="http://schemas.microsoft.com/office/powerpoint/2010/main" val="6989900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F27739E-B4E1-4101-9FCC-085F4D06F22B}" type="datetime1">
              <a:rPr lang="en-US" smtClean="0"/>
              <a:t>6/10/2022</a:t>
            </a:fld>
            <a:endParaRPr lang="en-US"/>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r>
              <a:rPr lang="en-US" smtClean="0"/>
              <a:t>University of Washington</a:t>
            </a:r>
            <a:endParaRPr lang="en-US"/>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4139413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090C55-859E-4914-A558-C93027A2EFB8}" type="datetime1">
              <a:rPr lang="en-US" smtClean="0"/>
              <a:t>6/10/2022</a:t>
            </a:fld>
            <a:endParaRPr lang="en-US"/>
          </a:p>
        </p:txBody>
      </p:sp>
      <p:sp>
        <p:nvSpPr>
          <p:cNvPr id="6" name="Footer Placeholder 5"/>
          <p:cNvSpPr>
            <a:spLocks noGrp="1"/>
          </p:cNvSpPr>
          <p:nvPr>
            <p:ph type="ftr" sz="quarter" idx="11"/>
          </p:nvPr>
        </p:nvSpPr>
        <p:spPr/>
        <p:txBody>
          <a:bodyPr/>
          <a:lstStyle/>
          <a:p>
            <a:r>
              <a:rPr lang="en-US" smtClean="0"/>
              <a:t>University of Washington</a:t>
            </a:r>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3444588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5D2A14-DDE6-4CA4-BB1E-935FB22A4F1A}" type="datetime1">
              <a:rPr lang="en-US" smtClean="0"/>
              <a:t>6/10/2022</a:t>
            </a:fld>
            <a:endParaRPr lang="en-US"/>
          </a:p>
        </p:txBody>
      </p:sp>
      <p:sp>
        <p:nvSpPr>
          <p:cNvPr id="5" name="Footer Placeholder 4"/>
          <p:cNvSpPr>
            <a:spLocks noGrp="1"/>
          </p:cNvSpPr>
          <p:nvPr>
            <p:ph type="ftr" sz="quarter" idx="11"/>
          </p:nvPr>
        </p:nvSpPr>
        <p:spPr/>
        <p:txBody>
          <a:bodyPr/>
          <a:lstStyle/>
          <a:p>
            <a:r>
              <a:rPr lang="en-US" smtClean="0"/>
              <a:t>University of Washington</a:t>
            </a:r>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4132110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6618B46-BA10-4A9E-B251-E3B012209B4D}" type="datetime1">
              <a:rPr lang="en-US" smtClean="0"/>
              <a:t>6/10/2022</a:t>
            </a:fld>
            <a:endParaRPr lang="en-US"/>
          </a:p>
        </p:txBody>
      </p:sp>
      <p:sp>
        <p:nvSpPr>
          <p:cNvPr id="5" name="Footer Placeholder 4"/>
          <p:cNvSpPr>
            <a:spLocks noGrp="1"/>
          </p:cNvSpPr>
          <p:nvPr>
            <p:ph type="ftr" sz="quarter" idx="11"/>
          </p:nvPr>
        </p:nvSpPr>
        <p:spPr/>
        <p:txBody>
          <a:bodyPr/>
          <a:lstStyle/>
          <a:p>
            <a:r>
              <a:rPr lang="en-US" smtClean="0"/>
              <a:t>University of Washington</a:t>
            </a:r>
            <a:endParaRPr lang="en-US"/>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3101165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E15582-69D4-40AD-8266-E2403110CE31}" type="datetime1">
              <a:rPr lang="en-US" smtClean="0"/>
              <a:t>6/10/2022</a:t>
            </a:fld>
            <a:endParaRPr lang="en-US"/>
          </a:p>
        </p:txBody>
      </p:sp>
      <p:sp>
        <p:nvSpPr>
          <p:cNvPr id="5" name="Footer Placeholder 4"/>
          <p:cNvSpPr>
            <a:spLocks noGrp="1"/>
          </p:cNvSpPr>
          <p:nvPr>
            <p:ph type="ftr" sz="quarter" idx="11"/>
          </p:nvPr>
        </p:nvSpPr>
        <p:spPr/>
        <p:txBody>
          <a:bodyPr/>
          <a:lstStyle/>
          <a:p>
            <a:r>
              <a:rPr lang="en-US" smtClean="0"/>
              <a:t>University of Washington</a:t>
            </a:r>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20622247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E66FFAA4-FC32-49DC-BE42-61E8D36D3869}" type="datetime1">
              <a:rPr lang="en-US" smtClean="0"/>
              <a:t>6/10/2022</a:t>
            </a:fld>
            <a:endParaRPr lang="en-US"/>
          </a:p>
        </p:txBody>
      </p:sp>
      <p:sp>
        <p:nvSpPr>
          <p:cNvPr id="8" name="Footer Placeholder 7"/>
          <p:cNvSpPr>
            <a:spLocks noGrp="1"/>
          </p:cNvSpPr>
          <p:nvPr>
            <p:ph type="ftr" sz="quarter" idx="11"/>
          </p:nvPr>
        </p:nvSpPr>
        <p:spPr/>
        <p:txBody>
          <a:bodyPr/>
          <a:lstStyle/>
          <a:p>
            <a:r>
              <a:rPr lang="en-US" smtClean="0"/>
              <a:t>University of Washington</a:t>
            </a:r>
            <a:endParaRPr lang="en-US"/>
          </a:p>
        </p:txBody>
      </p:sp>
      <p:sp>
        <p:nvSpPr>
          <p:cNvPr id="9" name="Slide Number Placeholder 8"/>
          <p:cNvSpPr>
            <a:spLocks noGrp="1"/>
          </p:cNvSpPr>
          <p:nvPr>
            <p:ph type="sldNum" sz="quarter" idx="12"/>
          </p:nvPr>
        </p:nvSpPr>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41205883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1F4695B-9B1B-4A39-8D10-736AC5535090}" type="datetime1">
              <a:rPr lang="en-US" smtClean="0"/>
              <a:t>6/10/2022</a:t>
            </a:fld>
            <a:endParaRPr lang="en-US"/>
          </a:p>
        </p:txBody>
      </p:sp>
      <p:sp>
        <p:nvSpPr>
          <p:cNvPr id="8" name="Footer Placeholder 7"/>
          <p:cNvSpPr>
            <a:spLocks noGrp="1"/>
          </p:cNvSpPr>
          <p:nvPr>
            <p:ph type="ftr" sz="quarter" idx="11"/>
          </p:nvPr>
        </p:nvSpPr>
        <p:spPr>
          <a:xfrm>
            <a:off x="561111" y="6391838"/>
            <a:ext cx="3644282" cy="304801"/>
          </a:xfrm>
        </p:spPr>
        <p:txBody>
          <a:bodyPr/>
          <a:lstStyle/>
          <a:p>
            <a:r>
              <a:rPr lang="en-US" smtClean="0"/>
              <a:t>University of Washington</a:t>
            </a:r>
            <a:endParaRPr lang="en-US"/>
          </a:p>
        </p:txBody>
      </p:sp>
      <p:sp>
        <p:nvSpPr>
          <p:cNvPr id="9" name="Slide Number Placeholder 8"/>
          <p:cNvSpPr>
            <a:spLocks noGrp="1"/>
          </p:cNvSpPr>
          <p:nvPr>
            <p:ph type="sldNum" sz="quarter" idx="12"/>
          </p:nvPr>
        </p:nvSpPr>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11995975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78B2A3DB-33DE-43F9-82BC-469BD658CD63}" type="datetime1">
              <a:rPr lang="en-US" smtClean="0"/>
              <a:t>6/10/2022</a:t>
            </a:fld>
            <a:endParaRPr lang="en-US"/>
          </a:p>
        </p:txBody>
      </p:sp>
      <p:sp>
        <p:nvSpPr>
          <p:cNvPr id="5" name="Footer Placeholder 4"/>
          <p:cNvSpPr>
            <a:spLocks noGrp="1"/>
          </p:cNvSpPr>
          <p:nvPr>
            <p:ph type="ftr" sz="quarter" idx="11"/>
          </p:nvPr>
        </p:nvSpPr>
        <p:spPr/>
        <p:txBody>
          <a:bodyPr/>
          <a:lstStyle/>
          <a:p>
            <a:r>
              <a:rPr lang="en-US" smtClean="0"/>
              <a:t>University of Washington</a:t>
            </a:r>
            <a:endParaRPr lang="en-US"/>
          </a:p>
        </p:txBody>
      </p:sp>
      <p:sp>
        <p:nvSpPr>
          <p:cNvPr id="6" name="Slide Number Placeholder 5"/>
          <p:cNvSpPr>
            <a:spLocks noGrp="1"/>
          </p:cNvSpPr>
          <p:nvPr>
            <p:ph type="sldNum" sz="quarter" idx="12"/>
          </p:nvPr>
        </p:nvSpPr>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37006986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0AB48C40-5383-49D6-A83F-F05083AB4EA4}" type="datetime1">
              <a:rPr lang="en-US" smtClean="0"/>
              <a:t>6/10/2022</a:t>
            </a:fld>
            <a:endParaRPr lang="en-US"/>
          </a:p>
        </p:txBody>
      </p:sp>
      <p:sp>
        <p:nvSpPr>
          <p:cNvPr id="5" name="Footer Placeholder 4"/>
          <p:cNvSpPr>
            <a:spLocks noGrp="1"/>
          </p:cNvSpPr>
          <p:nvPr>
            <p:ph type="ftr" sz="quarter" idx="11"/>
          </p:nvPr>
        </p:nvSpPr>
        <p:spPr/>
        <p:txBody>
          <a:bodyPr/>
          <a:lstStyle/>
          <a:p>
            <a:r>
              <a:rPr lang="en-US" smtClean="0"/>
              <a:t>University of Washington</a:t>
            </a:r>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1084220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114D393-58E3-4EC2-BD82-71D906F4C305}" type="datetime1">
              <a:rPr lang="en-US" smtClean="0"/>
              <a:t>6/10/2022</a:t>
            </a:fld>
            <a:endParaRPr lang="en-US"/>
          </a:p>
        </p:txBody>
      </p:sp>
      <p:sp>
        <p:nvSpPr>
          <p:cNvPr id="5" name="Footer Placeholder 4"/>
          <p:cNvSpPr>
            <a:spLocks noGrp="1"/>
          </p:cNvSpPr>
          <p:nvPr>
            <p:ph type="ftr" sz="quarter" idx="11"/>
          </p:nvPr>
        </p:nvSpPr>
        <p:spPr/>
        <p:txBody>
          <a:bodyPr/>
          <a:lstStyle/>
          <a:p>
            <a:r>
              <a:rPr lang="en-US" smtClean="0"/>
              <a:t>University of Washington</a:t>
            </a:r>
            <a:endParaRPr lang="en-US"/>
          </a:p>
        </p:txBody>
      </p:sp>
      <p:sp>
        <p:nvSpPr>
          <p:cNvPr id="6" name="Slide Number Placeholder 5"/>
          <p:cNvSpPr>
            <a:spLocks noGrp="1"/>
          </p:cNvSpPr>
          <p:nvPr>
            <p:ph type="sldNum" sz="quarter" idx="12"/>
          </p:nvPr>
        </p:nvSpPr>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32214416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F0C3A7-17EC-4C51-AC5B-D18AA3E6F039}" type="datetime1">
              <a:rPr lang="en-US" smtClean="0"/>
              <a:t>6/10/2022</a:t>
            </a:fld>
            <a:endParaRPr lang="en-US"/>
          </a:p>
        </p:txBody>
      </p:sp>
      <p:sp>
        <p:nvSpPr>
          <p:cNvPr id="5" name="Footer Placeholder 4"/>
          <p:cNvSpPr>
            <a:spLocks noGrp="1"/>
          </p:cNvSpPr>
          <p:nvPr>
            <p:ph type="ftr" sz="quarter" idx="11"/>
          </p:nvPr>
        </p:nvSpPr>
        <p:spPr/>
        <p:txBody>
          <a:bodyPr/>
          <a:lstStyle/>
          <a:p>
            <a:r>
              <a:rPr lang="en-US" smtClean="0"/>
              <a:t>University of Washington</a:t>
            </a:r>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3937366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840BD92-1557-4754-B8C1-4C003EA04207}" type="datetime1">
              <a:rPr lang="en-US" smtClean="0"/>
              <a:t>6/10/2022</a:t>
            </a:fld>
            <a:endParaRPr lang="en-US"/>
          </a:p>
        </p:txBody>
      </p:sp>
      <p:sp>
        <p:nvSpPr>
          <p:cNvPr id="6" name="Footer Placeholder 5"/>
          <p:cNvSpPr>
            <a:spLocks noGrp="1"/>
          </p:cNvSpPr>
          <p:nvPr>
            <p:ph type="ftr" sz="quarter" idx="11"/>
          </p:nvPr>
        </p:nvSpPr>
        <p:spPr/>
        <p:txBody>
          <a:bodyPr/>
          <a:lstStyle/>
          <a:p>
            <a:r>
              <a:rPr lang="en-US" smtClean="0"/>
              <a:t>University of Washington</a:t>
            </a:r>
            <a:endParaRPr lang="en-US"/>
          </a:p>
        </p:txBody>
      </p:sp>
      <p:sp>
        <p:nvSpPr>
          <p:cNvPr id="7" name="Slide Number Placeholder 6"/>
          <p:cNvSpPr>
            <a:spLocks noGrp="1"/>
          </p:cNvSpPr>
          <p:nvPr>
            <p:ph type="sldNum" sz="quarter" idx="12"/>
          </p:nvPr>
        </p:nvSpPr>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6977829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A3E4769-3819-4258-B784-CF8332C039FF}" type="datetime1">
              <a:rPr lang="en-US" smtClean="0"/>
              <a:t>6/10/2022</a:t>
            </a:fld>
            <a:endParaRPr lang="en-US"/>
          </a:p>
        </p:txBody>
      </p:sp>
      <p:sp>
        <p:nvSpPr>
          <p:cNvPr id="8" name="Footer Placeholder 7"/>
          <p:cNvSpPr>
            <a:spLocks noGrp="1"/>
          </p:cNvSpPr>
          <p:nvPr>
            <p:ph type="ftr" sz="quarter" idx="11"/>
          </p:nvPr>
        </p:nvSpPr>
        <p:spPr/>
        <p:txBody>
          <a:bodyPr/>
          <a:lstStyle/>
          <a:p>
            <a:r>
              <a:rPr lang="en-US" smtClean="0"/>
              <a:t>University of Washington</a:t>
            </a:r>
            <a:endParaRPr lang="en-US"/>
          </a:p>
        </p:txBody>
      </p:sp>
      <p:sp>
        <p:nvSpPr>
          <p:cNvPr id="9" name="Slide Number Placeholder 8"/>
          <p:cNvSpPr>
            <a:spLocks noGrp="1"/>
          </p:cNvSpPr>
          <p:nvPr>
            <p:ph type="sldNum" sz="quarter" idx="12"/>
          </p:nvPr>
        </p:nvSpPr>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1135279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69C9E00-4F41-4621-9CB5-392718BE949A}" type="datetime1">
              <a:rPr lang="en-US" smtClean="0"/>
              <a:t>6/10/2022</a:t>
            </a:fld>
            <a:endParaRPr lang="en-US"/>
          </a:p>
        </p:txBody>
      </p:sp>
      <p:sp>
        <p:nvSpPr>
          <p:cNvPr id="4" name="Footer Placeholder 3"/>
          <p:cNvSpPr>
            <a:spLocks noGrp="1"/>
          </p:cNvSpPr>
          <p:nvPr>
            <p:ph type="ftr" sz="quarter" idx="11"/>
          </p:nvPr>
        </p:nvSpPr>
        <p:spPr/>
        <p:txBody>
          <a:bodyPr/>
          <a:lstStyle/>
          <a:p>
            <a:r>
              <a:rPr lang="en-US" smtClean="0"/>
              <a:t>University of Washington</a:t>
            </a:r>
            <a:endParaRPr lang="en-US"/>
          </a:p>
        </p:txBody>
      </p:sp>
      <p:sp>
        <p:nvSpPr>
          <p:cNvPr id="5" name="Slide Number Placeholder 4"/>
          <p:cNvSpPr>
            <a:spLocks noGrp="1"/>
          </p:cNvSpPr>
          <p:nvPr>
            <p:ph type="sldNum" sz="quarter" idx="12"/>
          </p:nvPr>
        </p:nvSpPr>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2431356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CD304F-E967-4150-9CBA-6AF70898DEBB}" type="datetime1">
              <a:rPr lang="en-US" smtClean="0"/>
              <a:t>6/10/2022</a:t>
            </a:fld>
            <a:endParaRPr lang="en-US"/>
          </a:p>
        </p:txBody>
      </p:sp>
      <p:sp>
        <p:nvSpPr>
          <p:cNvPr id="3" name="Footer Placeholder 2"/>
          <p:cNvSpPr>
            <a:spLocks noGrp="1"/>
          </p:cNvSpPr>
          <p:nvPr>
            <p:ph type="ftr" sz="quarter" idx="11"/>
          </p:nvPr>
        </p:nvSpPr>
        <p:spPr/>
        <p:txBody>
          <a:bodyPr/>
          <a:lstStyle/>
          <a:p>
            <a:r>
              <a:rPr lang="en-US" smtClean="0"/>
              <a:t>University of Washington</a:t>
            </a:r>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1612256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9295A3-AC04-4245-9AB0-09E140CF229A}" type="datetime1">
              <a:rPr lang="en-US" smtClean="0"/>
              <a:t>6/10/2022</a:t>
            </a:fld>
            <a:endParaRPr lang="en-US"/>
          </a:p>
        </p:txBody>
      </p:sp>
      <p:sp>
        <p:nvSpPr>
          <p:cNvPr id="6" name="Footer Placeholder 5"/>
          <p:cNvSpPr>
            <a:spLocks noGrp="1"/>
          </p:cNvSpPr>
          <p:nvPr>
            <p:ph type="ftr" sz="quarter" idx="11"/>
          </p:nvPr>
        </p:nvSpPr>
        <p:spPr/>
        <p:txBody>
          <a:bodyPr/>
          <a:lstStyle/>
          <a:p>
            <a:r>
              <a:rPr lang="en-US" smtClean="0"/>
              <a:t>University of Washington</a:t>
            </a:r>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9778007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63CD53-83BE-4049-B9B4-E98416F46426}" type="datetime1">
              <a:rPr lang="en-US" smtClean="0"/>
              <a:t>6/10/2022</a:t>
            </a:fld>
            <a:endParaRPr lang="en-US"/>
          </a:p>
        </p:txBody>
      </p:sp>
      <p:sp>
        <p:nvSpPr>
          <p:cNvPr id="6" name="Footer Placeholder 5"/>
          <p:cNvSpPr>
            <a:spLocks noGrp="1"/>
          </p:cNvSpPr>
          <p:nvPr>
            <p:ph type="ftr" sz="quarter" idx="11"/>
          </p:nvPr>
        </p:nvSpPr>
        <p:spPr/>
        <p:txBody>
          <a:bodyPr/>
          <a:lstStyle/>
          <a:p>
            <a:r>
              <a:rPr lang="en-US" smtClean="0"/>
              <a:t>University of Washington</a:t>
            </a:r>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1298388-EC40-4AFC-9A79-70B1C11D5EC4}" type="slidenum">
              <a:rPr lang="en-US" smtClean="0"/>
              <a:t>‹#›</a:t>
            </a:fld>
            <a:endParaRPr lang="en-US"/>
          </a:p>
        </p:txBody>
      </p:sp>
    </p:spTree>
    <p:extLst>
      <p:ext uri="{BB962C8B-B14F-4D97-AF65-F5344CB8AC3E}">
        <p14:creationId xmlns:p14="http://schemas.microsoft.com/office/powerpoint/2010/main" val="1101305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3251E597-F0A0-4DF4-A863-9794BEBE3CD7}" type="datetime1">
              <a:rPr lang="en-US" smtClean="0"/>
              <a:t>6/10/2022</a:t>
            </a:fld>
            <a:endParaRPr lang="en-US"/>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r>
              <a:rPr lang="en-US" smtClean="0"/>
              <a:t>University of Washington</a:t>
            </a:r>
            <a:endParaRPr lang="en-US"/>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1298388-EC40-4AFC-9A79-70B1C11D5EC4}" type="slidenum">
              <a:rPr lang="en-US" smtClean="0"/>
              <a:t>‹#›</a:t>
            </a:fld>
            <a:endParaRPr lang="en-US"/>
          </a:p>
        </p:txBody>
      </p:sp>
    </p:spTree>
    <p:extLst>
      <p:ext uri="{BB962C8B-B14F-4D97-AF65-F5344CB8AC3E}">
        <p14:creationId xmlns:p14="http://schemas.microsoft.com/office/powerpoint/2010/main" val="416265825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hf hd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yfsu@uw.edu" TargetMode="External"/><Relationship Id="rId2" Type="http://schemas.openxmlformats.org/officeDocument/2006/relationships/hyperlink" Target="https://iucrc.nsf.gov/"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4680" y="1190625"/>
            <a:ext cx="9997643" cy="1166175"/>
          </a:xfrm>
        </p:spPr>
        <p:txBody>
          <a:bodyPr>
            <a:noAutofit/>
          </a:bodyPr>
          <a:lstStyle/>
          <a:p>
            <a:r>
              <a:rPr lang="en-US" sz="4000" b="1" dirty="0" smtClean="0"/>
              <a:t>Collaboration at UW:</a:t>
            </a:r>
            <a:br>
              <a:rPr lang="en-US" sz="4000" b="1" dirty="0" smtClean="0"/>
            </a:br>
            <a:r>
              <a:rPr lang="en-US" sz="4000" b="1" dirty="0" smtClean="0"/>
              <a:t>Partnership between government, University, and Industry</a:t>
            </a:r>
            <a:endParaRPr lang="en-US" sz="4000" b="1" dirty="0"/>
          </a:p>
        </p:txBody>
      </p:sp>
      <p:sp>
        <p:nvSpPr>
          <p:cNvPr id="3" name="Subtitle 2"/>
          <p:cNvSpPr>
            <a:spLocks noGrp="1"/>
          </p:cNvSpPr>
          <p:nvPr>
            <p:ph type="subTitle" idx="1"/>
          </p:nvPr>
        </p:nvSpPr>
        <p:spPr>
          <a:xfrm>
            <a:off x="1144680" y="2509039"/>
            <a:ext cx="10515339" cy="861420"/>
          </a:xfrm>
        </p:spPr>
        <p:txBody>
          <a:bodyPr>
            <a:noAutofit/>
          </a:bodyPr>
          <a:lstStyle/>
          <a:p>
            <a:r>
              <a:rPr lang="en-US" sz="2400" dirty="0" smtClean="0"/>
              <a:t>Dr</a:t>
            </a:r>
            <a:r>
              <a:rPr lang="en-US" sz="2400" dirty="0"/>
              <a:t>. Yanfang </a:t>
            </a:r>
            <a:r>
              <a:rPr lang="en-US" sz="2400" dirty="0" smtClean="0"/>
              <a:t>Su</a:t>
            </a:r>
          </a:p>
          <a:p>
            <a:r>
              <a:rPr lang="en-US" sz="2400" dirty="0" smtClean="0"/>
              <a:t>Acting Assistant Professor</a:t>
            </a:r>
          </a:p>
          <a:p>
            <a:r>
              <a:rPr lang="en-US" sz="2400" dirty="0" smtClean="0"/>
              <a:t>Department </a:t>
            </a:r>
            <a:r>
              <a:rPr lang="en-US" sz="2400" dirty="0"/>
              <a:t>of Global </a:t>
            </a:r>
            <a:r>
              <a:rPr lang="en-US" sz="2400" dirty="0" smtClean="0"/>
              <a:t>Health</a:t>
            </a:r>
          </a:p>
          <a:p>
            <a:r>
              <a:rPr lang="en-US" sz="2400" dirty="0" smtClean="0"/>
              <a:t> </a:t>
            </a:r>
            <a:r>
              <a:rPr lang="en-US" sz="2400" dirty="0"/>
              <a:t>University of </a:t>
            </a:r>
            <a:r>
              <a:rPr lang="en-US" sz="2400" dirty="0" smtClean="0"/>
              <a:t>Washington</a:t>
            </a:r>
          </a:p>
          <a:p>
            <a:endParaRPr lang="en-US" sz="2400" dirty="0"/>
          </a:p>
          <a:p>
            <a:r>
              <a:rPr lang="en-US" sz="2400" dirty="0" smtClean="0"/>
              <a:t>Washington state</a:t>
            </a:r>
            <a:r>
              <a:rPr lang="en-US" sz="2400" dirty="0"/>
              <a:t> </a:t>
            </a:r>
            <a:r>
              <a:rPr lang="en-US" sz="2400" dirty="0" smtClean="0"/>
              <a:t>AAPI</a:t>
            </a:r>
          </a:p>
          <a:p>
            <a:r>
              <a:rPr lang="en-US" sz="2400" dirty="0" smtClean="0"/>
              <a:t>Small business summit</a:t>
            </a:r>
          </a:p>
          <a:p>
            <a:r>
              <a:rPr lang="en-US" sz="2400" dirty="0" smtClean="0"/>
              <a:t>June 11</a:t>
            </a:r>
            <a:r>
              <a:rPr lang="en-US" sz="2400" baseline="30000" dirty="0" smtClean="0"/>
              <a:t>th</a:t>
            </a:r>
            <a:r>
              <a:rPr lang="en-US" sz="2400" dirty="0" smtClean="0"/>
              <a:t>, 2022</a:t>
            </a:r>
          </a:p>
        </p:txBody>
      </p:sp>
    </p:spTree>
    <p:extLst>
      <p:ext uri="{BB962C8B-B14F-4D97-AF65-F5344CB8AC3E}">
        <p14:creationId xmlns:p14="http://schemas.microsoft.com/office/powerpoint/2010/main" val="15624891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Content Placeholder 2"/>
          <p:cNvSpPr>
            <a:spLocks noGrp="1"/>
          </p:cNvSpPr>
          <p:nvPr>
            <p:ph idx="1"/>
          </p:nvPr>
        </p:nvSpPr>
        <p:spPr/>
        <p:txBody>
          <a:bodyPr/>
          <a:lstStyle/>
          <a:p>
            <a:r>
              <a:rPr lang="en-US" dirty="0"/>
              <a:t>NSF IUCRC:</a:t>
            </a:r>
            <a:r>
              <a:rPr lang="en-US" b="1" dirty="0"/>
              <a:t> </a:t>
            </a:r>
            <a:r>
              <a:rPr lang="en-US" u="sng" dirty="0">
                <a:hlinkClick r:id="rId2"/>
              </a:rPr>
              <a:t>https://iucrc.nsf.gov/</a:t>
            </a:r>
            <a:endParaRPr lang="en-US" dirty="0"/>
          </a:p>
          <a:p>
            <a:r>
              <a:rPr lang="en-US" dirty="0" smtClean="0"/>
              <a:t>Contact</a:t>
            </a:r>
            <a:r>
              <a:rPr lang="en-US" dirty="0" smtClean="0"/>
              <a:t>: Dr</a:t>
            </a:r>
            <a:r>
              <a:rPr lang="en-US" dirty="0"/>
              <a:t>. Su </a:t>
            </a:r>
            <a:r>
              <a:rPr lang="en-US" dirty="0" smtClean="0"/>
              <a:t> </a:t>
            </a:r>
            <a:r>
              <a:rPr lang="en-US" u="sng" dirty="0" smtClean="0">
                <a:hlinkClick r:id="rId3"/>
              </a:rPr>
              <a:t>yfsu@uw.edu</a:t>
            </a:r>
            <a:endParaRPr lang="en-US" dirty="0"/>
          </a:p>
          <a:p>
            <a:endParaRPr lang="en-US" dirty="0"/>
          </a:p>
        </p:txBody>
      </p:sp>
      <p:sp>
        <p:nvSpPr>
          <p:cNvPr id="4" name="Footer Placeholder 3"/>
          <p:cNvSpPr>
            <a:spLocks noGrp="1"/>
          </p:cNvSpPr>
          <p:nvPr>
            <p:ph type="ftr" sz="quarter" idx="11"/>
          </p:nvPr>
        </p:nvSpPr>
        <p:spPr/>
        <p:txBody>
          <a:bodyPr/>
          <a:lstStyle/>
          <a:p>
            <a:r>
              <a:rPr lang="en-US" smtClean="0"/>
              <a:t>University of Washington</a:t>
            </a:r>
            <a:endParaRPr lang="en-US"/>
          </a:p>
        </p:txBody>
      </p:sp>
      <p:sp>
        <p:nvSpPr>
          <p:cNvPr id="5" name="Slide Number Placeholder 4"/>
          <p:cNvSpPr>
            <a:spLocks noGrp="1"/>
          </p:cNvSpPr>
          <p:nvPr>
            <p:ph type="sldNum" sz="quarter" idx="12"/>
          </p:nvPr>
        </p:nvSpPr>
        <p:spPr/>
        <p:txBody>
          <a:bodyPr/>
          <a:lstStyle/>
          <a:p>
            <a:fld id="{D1298388-EC40-4AFC-9A79-70B1C11D5EC4}" type="slidenum">
              <a:rPr lang="en-US" smtClean="0"/>
              <a:t>10</a:t>
            </a:fld>
            <a:endParaRPr lang="en-US"/>
          </a:p>
        </p:txBody>
      </p:sp>
    </p:spTree>
    <p:extLst>
      <p:ext uri="{BB962C8B-B14F-4D97-AF65-F5344CB8AC3E}">
        <p14:creationId xmlns:p14="http://schemas.microsoft.com/office/powerpoint/2010/main" val="5980685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normAutofit/>
          </a:bodyPr>
          <a:lstStyle/>
          <a:p>
            <a:r>
              <a:rPr lang="en-US" dirty="0" smtClean="0"/>
              <a:t>IUCRC and benefits</a:t>
            </a:r>
          </a:p>
          <a:p>
            <a:r>
              <a:rPr lang="en-US" dirty="0" smtClean="0"/>
              <a:t>How to participate?</a:t>
            </a:r>
            <a:endParaRPr lang="en-US" dirty="0" smtClean="0"/>
          </a:p>
          <a:p>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University of Washington</a:t>
            </a:r>
            <a:endParaRPr lang="en-US"/>
          </a:p>
        </p:txBody>
      </p:sp>
      <p:sp>
        <p:nvSpPr>
          <p:cNvPr id="5" name="Slide Number Placeholder 4"/>
          <p:cNvSpPr>
            <a:spLocks noGrp="1"/>
          </p:cNvSpPr>
          <p:nvPr>
            <p:ph type="sldNum" sz="quarter" idx="12"/>
          </p:nvPr>
        </p:nvSpPr>
        <p:spPr/>
        <p:txBody>
          <a:bodyPr/>
          <a:lstStyle/>
          <a:p>
            <a:fld id="{D1298388-EC40-4AFC-9A79-70B1C11D5EC4}" type="slidenum">
              <a:rPr lang="en-US" smtClean="0"/>
              <a:t>2</a:t>
            </a:fld>
            <a:endParaRPr lang="en-US"/>
          </a:p>
        </p:txBody>
      </p:sp>
    </p:spTree>
    <p:extLst>
      <p:ext uri="{BB962C8B-B14F-4D97-AF65-F5344CB8AC3E}">
        <p14:creationId xmlns:p14="http://schemas.microsoft.com/office/powerpoint/2010/main" val="15118624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1026" name="Picture 2" descr="iucrc partnershi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4955" y="465719"/>
            <a:ext cx="8182148" cy="6392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44800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How you would benefit as a Member of </a:t>
            </a:r>
            <a:r>
              <a:rPr lang="en-US" b="1" dirty="0" smtClean="0"/>
              <a:t>IUCRC? </a:t>
            </a:r>
            <a:r>
              <a:rPr lang="en-US" dirty="0"/>
              <a:t/>
            </a:r>
            <a:br>
              <a:rPr lang="en-US" dirty="0"/>
            </a:br>
            <a:endParaRPr lang="en-US" dirty="0"/>
          </a:p>
        </p:txBody>
      </p:sp>
      <p:sp>
        <p:nvSpPr>
          <p:cNvPr id="3" name="Content Placeholder 2"/>
          <p:cNvSpPr>
            <a:spLocks noGrp="1"/>
          </p:cNvSpPr>
          <p:nvPr>
            <p:ph idx="1"/>
          </p:nvPr>
        </p:nvSpPr>
        <p:spPr>
          <a:xfrm>
            <a:off x="619066" y="2300199"/>
            <a:ext cx="10904646" cy="4091639"/>
          </a:xfrm>
        </p:spPr>
        <p:txBody>
          <a:bodyPr>
            <a:normAutofit/>
          </a:bodyPr>
          <a:lstStyle/>
          <a:p>
            <a:r>
              <a:rPr lang="en-US" sz="3200" dirty="0" smtClean="0"/>
              <a:t>IUCRC conducts </a:t>
            </a:r>
            <a:r>
              <a:rPr lang="en-US" sz="3200" b="1" dirty="0"/>
              <a:t>low cost, low risk </a:t>
            </a:r>
            <a:r>
              <a:rPr lang="en-US" sz="3200" dirty="0"/>
              <a:t>precompetitive research for its members from industry, government agencies, and NGOs. </a:t>
            </a:r>
            <a:endParaRPr lang="en-US" sz="3200" dirty="0" smtClean="0"/>
          </a:p>
          <a:p>
            <a:r>
              <a:rPr lang="en-US" sz="3200" dirty="0" smtClean="0"/>
              <a:t>As </a:t>
            </a:r>
            <a:r>
              <a:rPr lang="en-US" sz="3200" dirty="0"/>
              <a:t>a member, you will </a:t>
            </a:r>
            <a:r>
              <a:rPr lang="en-US" sz="3200" b="1" dirty="0" smtClean="0"/>
              <a:t>set </a:t>
            </a:r>
            <a:r>
              <a:rPr lang="en-US" sz="3200" b="1" dirty="0"/>
              <a:t>priorities </a:t>
            </a:r>
            <a:r>
              <a:rPr lang="en-US" sz="3200" dirty="0"/>
              <a:t>for new research directions, and your organization will benefit from center innovations. </a:t>
            </a:r>
          </a:p>
        </p:txBody>
      </p:sp>
      <p:sp>
        <p:nvSpPr>
          <p:cNvPr id="4" name="Footer Placeholder 3"/>
          <p:cNvSpPr>
            <a:spLocks noGrp="1"/>
          </p:cNvSpPr>
          <p:nvPr>
            <p:ph type="ftr" sz="quarter" idx="11"/>
          </p:nvPr>
        </p:nvSpPr>
        <p:spPr/>
        <p:txBody>
          <a:bodyPr/>
          <a:lstStyle/>
          <a:p>
            <a:r>
              <a:rPr lang="en-US" smtClean="0"/>
              <a:t>University of Washington</a:t>
            </a:r>
            <a:endParaRPr lang="en-US"/>
          </a:p>
        </p:txBody>
      </p:sp>
      <p:sp>
        <p:nvSpPr>
          <p:cNvPr id="5" name="Slide Number Placeholder 4"/>
          <p:cNvSpPr>
            <a:spLocks noGrp="1"/>
          </p:cNvSpPr>
          <p:nvPr>
            <p:ph type="sldNum" sz="quarter" idx="12"/>
          </p:nvPr>
        </p:nvSpPr>
        <p:spPr/>
        <p:txBody>
          <a:bodyPr/>
          <a:lstStyle/>
          <a:p>
            <a:fld id="{D1298388-EC40-4AFC-9A79-70B1C11D5EC4}" type="slidenum">
              <a:rPr lang="en-US" smtClean="0"/>
              <a:t>4</a:t>
            </a:fld>
            <a:endParaRPr lang="en-US"/>
          </a:p>
        </p:txBody>
      </p:sp>
    </p:spTree>
    <p:extLst>
      <p:ext uri="{BB962C8B-B14F-4D97-AF65-F5344CB8AC3E}">
        <p14:creationId xmlns:p14="http://schemas.microsoft.com/office/powerpoint/2010/main" val="34971150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How you would benefit as a Member of Spatiotemporal Center?</a:t>
            </a:r>
            <a:endParaRPr lang="en-US" dirty="0"/>
          </a:p>
        </p:txBody>
      </p:sp>
      <p:sp>
        <p:nvSpPr>
          <p:cNvPr id="3" name="Content Placeholder 2"/>
          <p:cNvSpPr>
            <a:spLocks noGrp="1"/>
          </p:cNvSpPr>
          <p:nvPr>
            <p:ph idx="1"/>
          </p:nvPr>
        </p:nvSpPr>
        <p:spPr>
          <a:xfrm>
            <a:off x="539554" y="2317237"/>
            <a:ext cx="11535070" cy="4424333"/>
          </a:xfrm>
        </p:spPr>
        <p:txBody>
          <a:bodyPr>
            <a:normAutofit fontScale="85000" lnSpcReduction="20000"/>
          </a:bodyPr>
          <a:lstStyle/>
          <a:p>
            <a:r>
              <a:rPr lang="en-US" sz="1900" dirty="0" smtClean="0"/>
              <a:t>Intellectual property: </a:t>
            </a:r>
            <a:r>
              <a:rPr lang="en-US" sz="1900" dirty="0"/>
              <a:t>Royalty </a:t>
            </a:r>
            <a:r>
              <a:rPr lang="en-US" sz="1900" dirty="0" smtClean="0"/>
              <a:t>free access </a:t>
            </a:r>
            <a:r>
              <a:rPr lang="en-US" sz="1900" dirty="0"/>
              <a:t>to </a:t>
            </a:r>
            <a:r>
              <a:rPr lang="en-US" sz="1900" dirty="0" smtClean="0"/>
              <a:t>license in one-million research endeavor per year </a:t>
            </a:r>
          </a:p>
          <a:p>
            <a:r>
              <a:rPr lang="en-US" sz="1900" dirty="0" smtClean="0"/>
              <a:t>Financial lever: $50</a:t>
            </a:r>
            <a:r>
              <a:rPr lang="en-US" sz="1900" dirty="0"/>
              <a:t>K annual investment </a:t>
            </a:r>
            <a:r>
              <a:rPr lang="en-US" sz="1900" dirty="0" smtClean="0"/>
              <a:t>to leverage $550K from other 11 members in three sites and $300K NSF funding for three sites in Spatiotemporal Center</a:t>
            </a:r>
          </a:p>
          <a:p>
            <a:r>
              <a:rPr lang="en-US" sz="1900" dirty="0" smtClean="0"/>
              <a:t>Infrastructure: 10% indirect cost to access UW resources (compared to 55.5% in regular grant)</a:t>
            </a:r>
          </a:p>
          <a:p>
            <a:r>
              <a:rPr lang="en-US" sz="1900" dirty="0" smtClean="0"/>
              <a:t>Human capital: </a:t>
            </a:r>
          </a:p>
          <a:p>
            <a:pPr lvl="1"/>
            <a:r>
              <a:rPr lang="en-US" sz="1900" dirty="0" smtClean="0"/>
              <a:t>Work with </a:t>
            </a:r>
            <a:r>
              <a:rPr lang="en-US" sz="1900" dirty="0"/>
              <a:t>highly-skilled </a:t>
            </a:r>
            <a:r>
              <a:rPr lang="en-US" sz="1900" dirty="0" smtClean="0"/>
              <a:t>professionals at UW, Harvard, and GMU</a:t>
            </a:r>
          </a:p>
          <a:p>
            <a:pPr lvl="1"/>
            <a:r>
              <a:rPr lang="en-US" sz="1900" dirty="0" smtClean="0"/>
              <a:t>Intern to work in your organization with grant from NSF (up to $55K per student)</a:t>
            </a:r>
          </a:p>
          <a:p>
            <a:pPr lvl="1"/>
            <a:r>
              <a:rPr lang="en-US" sz="1900" dirty="0"/>
              <a:t>G</a:t>
            </a:r>
            <a:r>
              <a:rPr lang="en-US" sz="1900" dirty="0" smtClean="0"/>
              <a:t>raduate students who worked in the partnership to join your organization after graduation (25% per NSF IUCRC data in the past ten years)</a:t>
            </a:r>
          </a:p>
          <a:p>
            <a:pPr lvl="1"/>
            <a:r>
              <a:rPr lang="en-US" sz="1900" dirty="0"/>
              <a:t>Small business grant (SBIR): $</a:t>
            </a:r>
            <a:r>
              <a:rPr lang="en-US" sz="1900" dirty="0" smtClean="0"/>
              <a:t>256K</a:t>
            </a:r>
          </a:p>
          <a:p>
            <a:r>
              <a:rPr lang="en-US" sz="1900" dirty="0" smtClean="0"/>
              <a:t>Timely access to: </a:t>
            </a:r>
          </a:p>
          <a:p>
            <a:pPr lvl="1"/>
            <a:r>
              <a:rPr lang="en-US" sz="1900" dirty="0" smtClean="0"/>
              <a:t>pre-competitive </a:t>
            </a:r>
            <a:r>
              <a:rPr lang="en-US" sz="1900" dirty="0"/>
              <a:t>research </a:t>
            </a:r>
            <a:endParaRPr lang="en-US" sz="1900" dirty="0" smtClean="0"/>
          </a:p>
          <a:p>
            <a:pPr lvl="1"/>
            <a:r>
              <a:rPr lang="en-US" sz="1900" dirty="0" smtClean="0"/>
              <a:t>Interactive discussion and votes in Industry Advisory </a:t>
            </a:r>
            <a:r>
              <a:rPr lang="en-US" sz="1900" dirty="0"/>
              <a:t>B</a:t>
            </a:r>
            <a:r>
              <a:rPr lang="en-US" sz="1900" dirty="0" smtClean="0"/>
              <a:t>oard (IAB)</a:t>
            </a:r>
          </a:p>
          <a:p>
            <a:pPr marL="0" indent="0">
              <a:buNone/>
            </a:pPr>
            <a:r>
              <a:rPr lang="en-US" sz="1900" dirty="0" smtClean="0"/>
              <a:t>Note: </a:t>
            </a:r>
            <a:r>
              <a:rPr lang="en-US" sz="1900" dirty="0"/>
              <a:t>I</a:t>
            </a:r>
            <a:r>
              <a:rPr lang="en-US" sz="1900" dirty="0" smtClean="0"/>
              <a:t>nternational organizations, foundations, NGOs, </a:t>
            </a:r>
            <a:r>
              <a:rPr lang="en-US" sz="1900" dirty="0" err="1" smtClean="0"/>
              <a:t>gov</a:t>
            </a:r>
            <a:r>
              <a:rPr lang="en-US" sz="1900" dirty="0" smtClean="0"/>
              <a:t> agencies, industrial companies are eligible to be voting members in the partnership. </a:t>
            </a:r>
          </a:p>
          <a:p>
            <a:pPr lvl="1"/>
            <a:endParaRPr lang="en-US" dirty="0"/>
          </a:p>
        </p:txBody>
      </p:sp>
    </p:spTree>
    <p:extLst>
      <p:ext uri="{BB962C8B-B14F-4D97-AF65-F5344CB8AC3E}">
        <p14:creationId xmlns:p14="http://schemas.microsoft.com/office/powerpoint/2010/main" val="14484982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Letter of Interest</a:t>
            </a:r>
            <a:endParaRPr lang="en-US" dirty="0"/>
          </a:p>
        </p:txBody>
      </p:sp>
      <p:sp>
        <p:nvSpPr>
          <p:cNvPr id="3" name="Content Placeholder 2"/>
          <p:cNvSpPr>
            <a:spLocks noGrp="1"/>
          </p:cNvSpPr>
          <p:nvPr>
            <p:ph idx="1"/>
          </p:nvPr>
        </p:nvSpPr>
        <p:spPr>
          <a:xfrm>
            <a:off x="709938" y="2266121"/>
            <a:ext cx="10825133" cy="3867741"/>
          </a:xfrm>
        </p:spPr>
        <p:txBody>
          <a:bodyPr>
            <a:normAutofit/>
          </a:bodyPr>
          <a:lstStyle/>
          <a:p>
            <a:r>
              <a:rPr lang="en-US" b="1" dirty="0"/>
              <a:t>What is a Letter of Interest?</a:t>
            </a:r>
            <a:endParaRPr lang="en-US" dirty="0"/>
          </a:p>
          <a:p>
            <a:pPr marL="0" indent="0">
              <a:buNone/>
            </a:pPr>
            <a:r>
              <a:rPr lang="en-US" dirty="0"/>
              <a:t>A Letter of Interest is provided by a prospective industry member during the Center's planning phase, expressing support of the Center's concept and proposed research agenda. Such industry members would then</a:t>
            </a:r>
            <a:r>
              <a:rPr lang="en-US" b="1" dirty="0"/>
              <a:t> potentially be interested in participating the Center's Planning Workshop</a:t>
            </a:r>
            <a:r>
              <a:rPr lang="en-US" dirty="0"/>
              <a:t> to assess and evaluate the opportunity to join the Center as a paying member if funded by NSF.</a:t>
            </a:r>
          </a:p>
          <a:p>
            <a:r>
              <a:rPr lang="en-US" b="1" dirty="0"/>
              <a:t>What should a Letter of Interest say?</a:t>
            </a:r>
            <a:endParaRPr lang="en-US" dirty="0"/>
          </a:p>
          <a:p>
            <a:pPr marL="0" indent="0">
              <a:buNone/>
            </a:pPr>
            <a:r>
              <a:rPr lang="en-US" dirty="0"/>
              <a:t>Letters of Interest demonstrate the importance of the proposed Center to the broader industry and US competitiveness. Information that supports the Center's intellectual merit and broader impact would be valuable. To the extent possible, Letters should articulate which research areas are strongly in need of NSF support.</a:t>
            </a:r>
          </a:p>
          <a:p>
            <a:endParaRPr lang="en-US" dirty="0"/>
          </a:p>
        </p:txBody>
      </p:sp>
      <p:sp>
        <p:nvSpPr>
          <p:cNvPr id="4" name="Footer Placeholder 3"/>
          <p:cNvSpPr>
            <a:spLocks noGrp="1"/>
          </p:cNvSpPr>
          <p:nvPr>
            <p:ph type="ftr" sz="quarter" idx="11"/>
          </p:nvPr>
        </p:nvSpPr>
        <p:spPr/>
        <p:txBody>
          <a:bodyPr/>
          <a:lstStyle/>
          <a:p>
            <a:r>
              <a:rPr lang="en-US" smtClean="0"/>
              <a:t>University of Washington</a:t>
            </a:r>
            <a:endParaRPr lang="en-US"/>
          </a:p>
        </p:txBody>
      </p:sp>
      <p:sp>
        <p:nvSpPr>
          <p:cNvPr id="5" name="Slide Number Placeholder 4"/>
          <p:cNvSpPr>
            <a:spLocks noGrp="1"/>
          </p:cNvSpPr>
          <p:nvPr>
            <p:ph type="sldNum" sz="quarter" idx="12"/>
          </p:nvPr>
        </p:nvSpPr>
        <p:spPr/>
        <p:txBody>
          <a:bodyPr/>
          <a:lstStyle/>
          <a:p>
            <a:fld id="{D1298388-EC40-4AFC-9A79-70B1C11D5EC4}" type="slidenum">
              <a:rPr lang="en-US" smtClean="0"/>
              <a:t>6</a:t>
            </a:fld>
            <a:endParaRPr lang="en-US"/>
          </a:p>
        </p:txBody>
      </p:sp>
    </p:spTree>
    <p:extLst>
      <p:ext uri="{BB962C8B-B14F-4D97-AF65-F5344CB8AC3E}">
        <p14:creationId xmlns:p14="http://schemas.microsoft.com/office/powerpoint/2010/main" val="21893982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10375258" y="290049"/>
            <a:ext cx="838199" cy="767687"/>
          </a:xfrm>
        </p:spPr>
        <p:txBody>
          <a:bodyPr/>
          <a:lstStyle/>
          <a:p>
            <a:fld id="{D1298388-EC40-4AFC-9A79-70B1C11D5EC4}" type="slidenum">
              <a:rPr lang="en-US" smtClean="0"/>
              <a:t>7</a:t>
            </a:fld>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571965120"/>
              </p:ext>
            </p:extLst>
          </p:nvPr>
        </p:nvGraphicFramePr>
        <p:xfrm>
          <a:off x="1953746" y="471397"/>
          <a:ext cx="8439740" cy="6290122"/>
        </p:xfrm>
        <a:graphic>
          <a:graphicData uri="http://schemas.openxmlformats.org/drawingml/2006/table">
            <a:tbl>
              <a:tblPr>
                <a:tableStyleId>{5C22544A-7EE6-4342-B048-85BDC9FD1C3A}</a:tableStyleId>
              </a:tblPr>
              <a:tblGrid>
                <a:gridCol w="839976"/>
                <a:gridCol w="7599764"/>
              </a:tblGrid>
              <a:tr h="494052">
                <a:tc>
                  <a:txBody>
                    <a:bodyPr/>
                    <a:lstStyle/>
                    <a:p>
                      <a:pPr algn="l" fontAlgn="b"/>
                      <a:r>
                        <a:rPr lang="en-US" sz="2000" b="1" u="none" strike="noStrike" dirty="0">
                          <a:effectLst/>
                        </a:rPr>
                        <a:t>No. </a:t>
                      </a:r>
                      <a:endParaRPr lang="en-US" sz="2000" b="1" i="0" u="none" strike="noStrike" dirty="0">
                        <a:solidFill>
                          <a:srgbClr val="000000"/>
                        </a:solidFill>
                        <a:effectLst/>
                        <a:latin typeface="Calibri" panose="020F0502020204030204" pitchFamily="34" charset="0"/>
                      </a:endParaRPr>
                    </a:p>
                  </a:txBody>
                  <a:tcPr marL="3125" marR="3125" marT="3125" marB="0" anchor="b"/>
                </a:tc>
                <a:tc>
                  <a:txBody>
                    <a:bodyPr/>
                    <a:lstStyle/>
                    <a:p>
                      <a:pPr algn="l" fontAlgn="b"/>
                      <a:r>
                        <a:rPr lang="en-US" sz="2000" b="1" u="none" strike="noStrike" dirty="0">
                          <a:effectLst/>
                        </a:rPr>
                        <a:t>Potential </a:t>
                      </a:r>
                      <a:r>
                        <a:rPr lang="en-US" sz="2000" b="1" u="none" strike="noStrike" dirty="0" smtClean="0">
                          <a:effectLst/>
                        </a:rPr>
                        <a:t>Members at UW site</a:t>
                      </a:r>
                      <a:endParaRPr lang="en-US" sz="2000" b="1" i="0" u="none" strike="noStrike" dirty="0">
                        <a:solidFill>
                          <a:srgbClr val="000000"/>
                        </a:solidFill>
                        <a:effectLst/>
                        <a:latin typeface="Calibri" panose="020F0502020204030204" pitchFamily="34" charset="0"/>
                      </a:endParaRPr>
                    </a:p>
                  </a:txBody>
                  <a:tcPr marL="3125" marR="3125" marT="3125" marB="0" anchor="b"/>
                </a:tc>
              </a:tr>
              <a:tr h="414005">
                <a:tc>
                  <a:txBody>
                    <a:bodyPr/>
                    <a:lstStyle/>
                    <a:p>
                      <a:pPr algn="l" fontAlgn="b"/>
                      <a:r>
                        <a:rPr lang="en-US" sz="2000" u="none" strike="noStrike" dirty="0">
                          <a:effectLst/>
                        </a:rPr>
                        <a:t>1</a:t>
                      </a:r>
                      <a:endParaRPr lang="en-US" sz="2000" b="0" i="0" u="none" strike="noStrike" dirty="0">
                        <a:solidFill>
                          <a:srgbClr val="000000"/>
                        </a:solidFill>
                        <a:effectLst/>
                        <a:latin typeface="Calibri" panose="020F0502020204030204" pitchFamily="34" charset="0"/>
                      </a:endParaRPr>
                    </a:p>
                  </a:txBody>
                  <a:tcPr marL="3125" marR="3125" marT="3125" marB="0" anchor="b"/>
                </a:tc>
                <a:tc>
                  <a:txBody>
                    <a:bodyPr/>
                    <a:lstStyle/>
                    <a:p>
                      <a:pPr algn="l" fontAlgn="b"/>
                      <a:r>
                        <a:rPr lang="en-US" sz="2000" u="none" strike="noStrike">
                          <a:effectLst/>
                        </a:rPr>
                        <a:t>Tableau</a:t>
                      </a:r>
                      <a:endParaRPr lang="en-US" sz="2000" b="0" i="0" u="none" strike="noStrike">
                        <a:solidFill>
                          <a:srgbClr val="000000"/>
                        </a:solidFill>
                        <a:effectLst/>
                        <a:latin typeface="Calibri" panose="020F0502020204030204" pitchFamily="34" charset="0"/>
                      </a:endParaRPr>
                    </a:p>
                  </a:txBody>
                  <a:tcPr marL="3125" marR="3125" marT="3125" marB="0" anchor="b"/>
                </a:tc>
              </a:tr>
              <a:tr h="414005">
                <a:tc>
                  <a:txBody>
                    <a:bodyPr/>
                    <a:lstStyle/>
                    <a:p>
                      <a:pPr algn="l" fontAlgn="b"/>
                      <a:r>
                        <a:rPr lang="en-US" sz="2000" u="none" strike="noStrike">
                          <a:effectLst/>
                        </a:rPr>
                        <a:t>2</a:t>
                      </a:r>
                      <a:endParaRPr lang="en-US" sz="2000" b="0" i="0" u="none" strike="noStrike">
                        <a:solidFill>
                          <a:srgbClr val="000000"/>
                        </a:solidFill>
                        <a:effectLst/>
                        <a:latin typeface="Calibri" panose="020F0502020204030204" pitchFamily="34" charset="0"/>
                      </a:endParaRPr>
                    </a:p>
                  </a:txBody>
                  <a:tcPr marL="3125" marR="3125" marT="3125" marB="0" anchor="b"/>
                </a:tc>
                <a:tc>
                  <a:txBody>
                    <a:bodyPr/>
                    <a:lstStyle/>
                    <a:p>
                      <a:pPr algn="l" fontAlgn="b"/>
                      <a:r>
                        <a:rPr lang="en-US" sz="2000" u="none" strike="noStrike">
                          <a:effectLst/>
                        </a:rPr>
                        <a:t>City of Westport</a:t>
                      </a:r>
                      <a:endParaRPr lang="en-US" sz="2000" b="0" i="0" u="none" strike="noStrike">
                        <a:solidFill>
                          <a:srgbClr val="000000"/>
                        </a:solidFill>
                        <a:effectLst/>
                        <a:latin typeface="Calibri" panose="020F0502020204030204" pitchFamily="34" charset="0"/>
                      </a:endParaRPr>
                    </a:p>
                  </a:txBody>
                  <a:tcPr marL="3125" marR="3125" marT="3125" marB="0" anchor="b"/>
                </a:tc>
              </a:tr>
              <a:tr h="414005">
                <a:tc>
                  <a:txBody>
                    <a:bodyPr/>
                    <a:lstStyle/>
                    <a:p>
                      <a:pPr algn="l" fontAlgn="b"/>
                      <a:r>
                        <a:rPr lang="en-US" sz="2000" u="none" strike="noStrike">
                          <a:effectLst/>
                        </a:rPr>
                        <a:t>3</a:t>
                      </a:r>
                      <a:endParaRPr lang="en-US" sz="2000" b="0" i="0" u="none" strike="noStrike">
                        <a:solidFill>
                          <a:srgbClr val="000000"/>
                        </a:solidFill>
                        <a:effectLst/>
                        <a:latin typeface="Calibri" panose="020F0502020204030204" pitchFamily="34" charset="0"/>
                      </a:endParaRPr>
                    </a:p>
                  </a:txBody>
                  <a:tcPr marL="3125" marR="3125" marT="3125" marB="0" anchor="b"/>
                </a:tc>
                <a:tc>
                  <a:txBody>
                    <a:bodyPr/>
                    <a:lstStyle/>
                    <a:p>
                      <a:pPr algn="l" fontAlgn="b"/>
                      <a:r>
                        <a:rPr lang="en-US" sz="2000" u="none" strike="noStrike" dirty="0">
                          <a:effectLst/>
                        </a:rPr>
                        <a:t>International Rehabilitation Institute (IRI)</a:t>
                      </a:r>
                      <a:endParaRPr lang="en-US" sz="2000" b="0" i="0" u="none" strike="noStrike" dirty="0">
                        <a:solidFill>
                          <a:srgbClr val="000000"/>
                        </a:solidFill>
                        <a:effectLst/>
                        <a:latin typeface="Calibri" panose="020F0502020204030204" pitchFamily="34" charset="0"/>
                      </a:endParaRPr>
                    </a:p>
                  </a:txBody>
                  <a:tcPr marL="3125" marR="3125" marT="3125" marB="0" anchor="b"/>
                </a:tc>
              </a:tr>
              <a:tr h="414005">
                <a:tc>
                  <a:txBody>
                    <a:bodyPr/>
                    <a:lstStyle/>
                    <a:p>
                      <a:pPr algn="l" fontAlgn="b"/>
                      <a:r>
                        <a:rPr lang="en-US" sz="2000" u="none" strike="noStrike">
                          <a:effectLst/>
                        </a:rPr>
                        <a:t>4</a:t>
                      </a:r>
                      <a:endParaRPr lang="en-US" sz="2000" b="0" i="0" u="none" strike="noStrike">
                        <a:solidFill>
                          <a:srgbClr val="000000"/>
                        </a:solidFill>
                        <a:effectLst/>
                        <a:latin typeface="Calibri" panose="020F0502020204030204" pitchFamily="34" charset="0"/>
                      </a:endParaRPr>
                    </a:p>
                  </a:txBody>
                  <a:tcPr marL="3125" marR="3125" marT="3125" marB="0" anchor="b"/>
                </a:tc>
                <a:tc>
                  <a:txBody>
                    <a:bodyPr/>
                    <a:lstStyle/>
                    <a:p>
                      <a:pPr algn="l" fontAlgn="b"/>
                      <a:r>
                        <a:rPr lang="en-US" sz="2000" u="none" strike="noStrike" dirty="0" err="1">
                          <a:effectLst/>
                        </a:rPr>
                        <a:t>MapBox</a:t>
                      </a:r>
                      <a:endParaRPr lang="en-US" sz="2000" b="0" i="0" u="none" strike="noStrike" dirty="0">
                        <a:solidFill>
                          <a:srgbClr val="000000"/>
                        </a:solidFill>
                        <a:effectLst/>
                        <a:latin typeface="Calibri" panose="020F0502020204030204" pitchFamily="34" charset="0"/>
                      </a:endParaRPr>
                    </a:p>
                  </a:txBody>
                  <a:tcPr marL="3125" marR="3125" marT="3125" marB="0" anchor="b"/>
                </a:tc>
              </a:tr>
              <a:tr h="414005">
                <a:tc>
                  <a:txBody>
                    <a:bodyPr/>
                    <a:lstStyle/>
                    <a:p>
                      <a:pPr algn="l" fontAlgn="b"/>
                      <a:r>
                        <a:rPr lang="en-US" sz="2000" u="none" strike="noStrike" dirty="0">
                          <a:effectLst/>
                        </a:rPr>
                        <a:t>5</a:t>
                      </a:r>
                      <a:endParaRPr lang="en-US" sz="2000" b="0" i="0" u="none" strike="noStrike" dirty="0">
                        <a:solidFill>
                          <a:srgbClr val="000000"/>
                        </a:solidFill>
                        <a:effectLst/>
                        <a:latin typeface="Calibri" panose="020F0502020204030204" pitchFamily="34" charset="0"/>
                      </a:endParaRPr>
                    </a:p>
                  </a:txBody>
                  <a:tcPr marL="3125" marR="3125" marT="3125" marB="0" anchor="b"/>
                </a:tc>
                <a:tc>
                  <a:txBody>
                    <a:bodyPr/>
                    <a:lstStyle/>
                    <a:p>
                      <a:pPr algn="l" fontAlgn="b"/>
                      <a:r>
                        <a:rPr lang="en-US" sz="2000" u="none" strike="noStrike" dirty="0">
                          <a:effectLst/>
                        </a:rPr>
                        <a:t>C2SEC </a:t>
                      </a:r>
                      <a:r>
                        <a:rPr lang="en-US" sz="2000" u="none" strike="noStrike" dirty="0" err="1">
                          <a:effectLst/>
                        </a:rPr>
                        <a:t>Inc</a:t>
                      </a:r>
                      <a:endParaRPr lang="en-US" sz="2000" b="0" i="0" u="none" strike="noStrike" dirty="0">
                        <a:solidFill>
                          <a:srgbClr val="000000"/>
                        </a:solidFill>
                        <a:effectLst/>
                        <a:latin typeface="Calibri" panose="020F0502020204030204" pitchFamily="34" charset="0"/>
                      </a:endParaRPr>
                    </a:p>
                  </a:txBody>
                  <a:tcPr marL="3125" marR="3125" marT="3125" marB="0" anchor="b"/>
                </a:tc>
              </a:tr>
              <a:tr h="414005">
                <a:tc>
                  <a:txBody>
                    <a:bodyPr/>
                    <a:lstStyle/>
                    <a:p>
                      <a:pPr algn="l" fontAlgn="b"/>
                      <a:r>
                        <a:rPr lang="en-US" sz="2000" u="none" strike="noStrike">
                          <a:effectLst/>
                        </a:rPr>
                        <a:t>6</a:t>
                      </a:r>
                      <a:endParaRPr lang="en-US" sz="2000" b="0" i="0" u="none" strike="noStrike">
                        <a:solidFill>
                          <a:srgbClr val="000000"/>
                        </a:solidFill>
                        <a:effectLst/>
                        <a:latin typeface="Calibri" panose="020F0502020204030204" pitchFamily="34" charset="0"/>
                      </a:endParaRPr>
                    </a:p>
                  </a:txBody>
                  <a:tcPr marL="3125" marR="3125" marT="3125" marB="0" anchor="b"/>
                </a:tc>
                <a:tc>
                  <a:txBody>
                    <a:bodyPr/>
                    <a:lstStyle/>
                    <a:p>
                      <a:pPr algn="l" fontAlgn="b"/>
                      <a:r>
                        <a:rPr lang="en-US" sz="2000" u="none" strike="noStrike" dirty="0">
                          <a:effectLst/>
                        </a:rPr>
                        <a:t>Novo Nordisk</a:t>
                      </a:r>
                      <a:endParaRPr lang="en-US" sz="2000" b="0" i="0" u="none" strike="noStrike" dirty="0">
                        <a:solidFill>
                          <a:srgbClr val="000000"/>
                        </a:solidFill>
                        <a:effectLst/>
                        <a:latin typeface="Calibri" panose="020F0502020204030204" pitchFamily="34" charset="0"/>
                      </a:endParaRPr>
                    </a:p>
                  </a:txBody>
                  <a:tcPr marL="3125" marR="3125" marT="3125" marB="0" anchor="b"/>
                </a:tc>
              </a:tr>
              <a:tr h="414005">
                <a:tc>
                  <a:txBody>
                    <a:bodyPr/>
                    <a:lstStyle/>
                    <a:p>
                      <a:pPr algn="l" fontAlgn="b"/>
                      <a:r>
                        <a:rPr lang="en-US" sz="2000" u="none" strike="noStrike">
                          <a:effectLst/>
                        </a:rPr>
                        <a:t>7</a:t>
                      </a:r>
                      <a:endParaRPr lang="en-US" sz="2000" b="0" i="0" u="none" strike="noStrike">
                        <a:solidFill>
                          <a:srgbClr val="000000"/>
                        </a:solidFill>
                        <a:effectLst/>
                        <a:latin typeface="Calibri" panose="020F0502020204030204" pitchFamily="34" charset="0"/>
                      </a:endParaRPr>
                    </a:p>
                  </a:txBody>
                  <a:tcPr marL="3125" marR="3125" marT="3125" marB="0" anchor="b"/>
                </a:tc>
                <a:tc>
                  <a:txBody>
                    <a:bodyPr/>
                    <a:lstStyle/>
                    <a:p>
                      <a:pPr algn="l" fontAlgn="b"/>
                      <a:r>
                        <a:rPr lang="en-US" sz="2000" u="none" strike="noStrike">
                          <a:effectLst/>
                        </a:rPr>
                        <a:t>Northwest Fisheries Science Center</a:t>
                      </a:r>
                      <a:endParaRPr lang="en-US" sz="2000" b="0" i="0" u="none" strike="noStrike">
                        <a:solidFill>
                          <a:srgbClr val="000000"/>
                        </a:solidFill>
                        <a:effectLst/>
                        <a:latin typeface="Calibri" panose="020F0502020204030204" pitchFamily="34" charset="0"/>
                      </a:endParaRPr>
                    </a:p>
                  </a:txBody>
                  <a:tcPr marL="3125" marR="3125" marT="3125" marB="0" anchor="b"/>
                </a:tc>
              </a:tr>
              <a:tr h="414005">
                <a:tc>
                  <a:txBody>
                    <a:bodyPr/>
                    <a:lstStyle/>
                    <a:p>
                      <a:pPr algn="l" fontAlgn="b"/>
                      <a:r>
                        <a:rPr lang="en-US" sz="2000" u="none" strike="noStrike">
                          <a:effectLst/>
                        </a:rPr>
                        <a:t>8</a:t>
                      </a:r>
                      <a:endParaRPr lang="en-US" sz="2000" b="0" i="0" u="none" strike="noStrike">
                        <a:solidFill>
                          <a:srgbClr val="000000"/>
                        </a:solidFill>
                        <a:effectLst/>
                        <a:latin typeface="Calibri" panose="020F0502020204030204" pitchFamily="34" charset="0"/>
                      </a:endParaRPr>
                    </a:p>
                  </a:txBody>
                  <a:tcPr marL="3125" marR="3125" marT="3125" marB="0" anchor="b"/>
                </a:tc>
                <a:tc>
                  <a:txBody>
                    <a:bodyPr/>
                    <a:lstStyle/>
                    <a:p>
                      <a:pPr algn="l" fontAlgn="b"/>
                      <a:r>
                        <a:rPr lang="en-US" sz="2000" u="none" strike="noStrike">
                          <a:effectLst/>
                        </a:rPr>
                        <a:t>Clean Water Services</a:t>
                      </a:r>
                      <a:endParaRPr lang="en-US" sz="2000" b="0" i="0" u="none" strike="noStrike">
                        <a:solidFill>
                          <a:srgbClr val="000000"/>
                        </a:solidFill>
                        <a:effectLst/>
                        <a:latin typeface="Calibri" panose="020F0502020204030204" pitchFamily="34" charset="0"/>
                      </a:endParaRPr>
                    </a:p>
                  </a:txBody>
                  <a:tcPr marL="3125" marR="3125" marT="3125" marB="0" anchor="b"/>
                </a:tc>
              </a:tr>
              <a:tr h="414005">
                <a:tc>
                  <a:txBody>
                    <a:bodyPr/>
                    <a:lstStyle/>
                    <a:p>
                      <a:pPr algn="l" fontAlgn="b"/>
                      <a:r>
                        <a:rPr lang="en-US" sz="2000" u="none" strike="noStrike">
                          <a:effectLst/>
                        </a:rPr>
                        <a:t>9</a:t>
                      </a:r>
                      <a:endParaRPr lang="en-US" sz="2000" b="0" i="0" u="none" strike="noStrike">
                        <a:solidFill>
                          <a:srgbClr val="000000"/>
                        </a:solidFill>
                        <a:effectLst/>
                        <a:latin typeface="Calibri" panose="020F0502020204030204" pitchFamily="34" charset="0"/>
                      </a:endParaRPr>
                    </a:p>
                  </a:txBody>
                  <a:tcPr marL="3125" marR="3125" marT="3125" marB="0" anchor="b"/>
                </a:tc>
                <a:tc>
                  <a:txBody>
                    <a:bodyPr/>
                    <a:lstStyle/>
                    <a:p>
                      <a:pPr algn="l" fontAlgn="b"/>
                      <a:r>
                        <a:rPr lang="en-US" sz="2000" u="none" strike="noStrike">
                          <a:effectLst/>
                        </a:rPr>
                        <a:t>Future Data Lab</a:t>
                      </a:r>
                      <a:endParaRPr lang="en-US" sz="2000" b="0" i="0" u="none" strike="noStrike">
                        <a:solidFill>
                          <a:srgbClr val="000000"/>
                        </a:solidFill>
                        <a:effectLst/>
                        <a:latin typeface="Calibri" panose="020F0502020204030204" pitchFamily="34" charset="0"/>
                      </a:endParaRPr>
                    </a:p>
                  </a:txBody>
                  <a:tcPr marL="3125" marR="3125" marT="3125" marB="0" anchor="b"/>
                </a:tc>
              </a:tr>
              <a:tr h="414005">
                <a:tc>
                  <a:txBody>
                    <a:bodyPr/>
                    <a:lstStyle/>
                    <a:p>
                      <a:pPr algn="l" fontAlgn="b"/>
                      <a:r>
                        <a:rPr lang="en-US" sz="2000" u="none" strike="noStrike">
                          <a:effectLst/>
                        </a:rPr>
                        <a:t>10</a:t>
                      </a:r>
                      <a:endParaRPr lang="en-US" sz="2000" b="0" i="0" u="none" strike="noStrike">
                        <a:solidFill>
                          <a:srgbClr val="000000"/>
                        </a:solidFill>
                        <a:effectLst/>
                        <a:latin typeface="Calibri" panose="020F0502020204030204" pitchFamily="34" charset="0"/>
                      </a:endParaRPr>
                    </a:p>
                  </a:txBody>
                  <a:tcPr marL="3125" marR="3125" marT="3125" marB="0" anchor="b"/>
                </a:tc>
                <a:tc>
                  <a:txBody>
                    <a:bodyPr/>
                    <a:lstStyle/>
                    <a:p>
                      <a:pPr algn="l" fontAlgn="b"/>
                      <a:r>
                        <a:rPr lang="en-US" sz="2000" u="none" strike="noStrike" dirty="0">
                          <a:effectLst/>
                        </a:rPr>
                        <a:t>Zillow</a:t>
                      </a:r>
                      <a:endParaRPr lang="en-US" sz="2000" b="0" i="0" u="none" strike="noStrike" dirty="0">
                        <a:solidFill>
                          <a:srgbClr val="000000"/>
                        </a:solidFill>
                        <a:effectLst/>
                        <a:latin typeface="Calibri" panose="020F0502020204030204" pitchFamily="34" charset="0"/>
                      </a:endParaRPr>
                    </a:p>
                  </a:txBody>
                  <a:tcPr marL="3125" marR="3125" marT="3125" marB="0" anchor="b"/>
                </a:tc>
              </a:tr>
              <a:tr h="414005">
                <a:tc>
                  <a:txBody>
                    <a:bodyPr/>
                    <a:lstStyle/>
                    <a:p>
                      <a:pPr algn="l" fontAlgn="b"/>
                      <a:r>
                        <a:rPr lang="en-US" sz="2000" u="none" strike="noStrike">
                          <a:effectLst/>
                        </a:rPr>
                        <a:t>11</a:t>
                      </a:r>
                      <a:endParaRPr lang="en-US" sz="2000" b="0" i="0" u="none" strike="noStrike">
                        <a:solidFill>
                          <a:srgbClr val="000000"/>
                        </a:solidFill>
                        <a:effectLst/>
                        <a:latin typeface="Calibri" panose="020F0502020204030204" pitchFamily="34" charset="0"/>
                      </a:endParaRPr>
                    </a:p>
                  </a:txBody>
                  <a:tcPr marL="3125" marR="3125" marT="3125" marB="0" anchor="b"/>
                </a:tc>
                <a:tc>
                  <a:txBody>
                    <a:bodyPr/>
                    <a:lstStyle/>
                    <a:p>
                      <a:pPr algn="l" fontAlgn="b"/>
                      <a:r>
                        <a:rPr lang="en-US" sz="2000" u="none" strike="noStrike">
                          <a:effectLst/>
                        </a:rPr>
                        <a:t>Climate Score, Inc</a:t>
                      </a:r>
                      <a:endParaRPr lang="en-US" sz="2000" b="0" i="0" u="none" strike="noStrike">
                        <a:solidFill>
                          <a:srgbClr val="000000"/>
                        </a:solidFill>
                        <a:effectLst/>
                        <a:latin typeface="Calibri" panose="020F0502020204030204" pitchFamily="34" charset="0"/>
                      </a:endParaRPr>
                    </a:p>
                  </a:txBody>
                  <a:tcPr marL="3125" marR="3125" marT="3125" marB="0" anchor="b"/>
                </a:tc>
              </a:tr>
              <a:tr h="414005">
                <a:tc>
                  <a:txBody>
                    <a:bodyPr/>
                    <a:lstStyle/>
                    <a:p>
                      <a:pPr algn="l" fontAlgn="b"/>
                      <a:r>
                        <a:rPr lang="en-US" sz="2000" u="none" strike="noStrike">
                          <a:effectLst/>
                        </a:rPr>
                        <a:t>12</a:t>
                      </a:r>
                      <a:endParaRPr lang="en-US" sz="2000" b="0" i="0" u="none" strike="noStrike">
                        <a:solidFill>
                          <a:srgbClr val="000000"/>
                        </a:solidFill>
                        <a:effectLst/>
                        <a:latin typeface="Calibri" panose="020F0502020204030204" pitchFamily="34" charset="0"/>
                      </a:endParaRPr>
                    </a:p>
                  </a:txBody>
                  <a:tcPr marL="3125" marR="3125" marT="3125" marB="0" anchor="b"/>
                </a:tc>
                <a:tc>
                  <a:txBody>
                    <a:bodyPr/>
                    <a:lstStyle/>
                    <a:p>
                      <a:pPr algn="l" fontAlgn="b"/>
                      <a:r>
                        <a:rPr lang="en-US" sz="2000" u="none" strike="noStrike">
                          <a:effectLst/>
                        </a:rPr>
                        <a:t>Adastral Funds </a:t>
                      </a:r>
                      <a:endParaRPr lang="en-US" sz="2000" b="0" i="0" u="none" strike="noStrike">
                        <a:solidFill>
                          <a:srgbClr val="000000"/>
                        </a:solidFill>
                        <a:effectLst/>
                        <a:latin typeface="Calibri" panose="020F0502020204030204" pitchFamily="34" charset="0"/>
                      </a:endParaRPr>
                    </a:p>
                  </a:txBody>
                  <a:tcPr marL="3125" marR="3125" marT="3125" marB="0" anchor="b"/>
                </a:tc>
              </a:tr>
              <a:tr h="414005">
                <a:tc>
                  <a:txBody>
                    <a:bodyPr/>
                    <a:lstStyle/>
                    <a:p>
                      <a:pPr algn="l" fontAlgn="b"/>
                      <a:r>
                        <a:rPr lang="en-US" sz="2000" u="none" strike="noStrike">
                          <a:effectLst/>
                        </a:rPr>
                        <a:t>13</a:t>
                      </a:r>
                      <a:endParaRPr lang="en-US" sz="2000" b="0" i="0" u="none" strike="noStrike">
                        <a:solidFill>
                          <a:srgbClr val="000000"/>
                        </a:solidFill>
                        <a:effectLst/>
                        <a:latin typeface="Calibri" panose="020F0502020204030204" pitchFamily="34" charset="0"/>
                      </a:endParaRPr>
                    </a:p>
                  </a:txBody>
                  <a:tcPr marL="3125" marR="3125" marT="3125" marB="0" anchor="b"/>
                </a:tc>
                <a:tc>
                  <a:txBody>
                    <a:bodyPr/>
                    <a:lstStyle/>
                    <a:p>
                      <a:pPr algn="l" fontAlgn="b"/>
                      <a:r>
                        <a:rPr lang="en-US" sz="2000" u="none" strike="noStrike">
                          <a:effectLst/>
                        </a:rPr>
                        <a:t>Terasaki Institute</a:t>
                      </a:r>
                      <a:endParaRPr lang="en-US" sz="2000" b="0" i="0" u="none" strike="noStrike">
                        <a:solidFill>
                          <a:srgbClr val="000000"/>
                        </a:solidFill>
                        <a:effectLst/>
                        <a:latin typeface="Calibri" panose="020F0502020204030204" pitchFamily="34" charset="0"/>
                      </a:endParaRPr>
                    </a:p>
                  </a:txBody>
                  <a:tcPr marL="3125" marR="3125" marT="3125" marB="0" anchor="b"/>
                </a:tc>
              </a:tr>
              <a:tr h="414005">
                <a:tc>
                  <a:txBody>
                    <a:bodyPr/>
                    <a:lstStyle/>
                    <a:p>
                      <a:pPr algn="l" fontAlgn="b"/>
                      <a:r>
                        <a:rPr lang="en-US" sz="2000" u="none" strike="noStrike" dirty="0">
                          <a:effectLst/>
                        </a:rPr>
                        <a:t>14</a:t>
                      </a:r>
                      <a:endParaRPr lang="en-US" sz="2000" b="0" i="0" u="none" strike="noStrike" dirty="0">
                        <a:solidFill>
                          <a:srgbClr val="000000"/>
                        </a:solidFill>
                        <a:effectLst/>
                        <a:latin typeface="Calibri" panose="020F0502020204030204" pitchFamily="34" charset="0"/>
                      </a:endParaRPr>
                    </a:p>
                  </a:txBody>
                  <a:tcPr marL="3125" marR="3125" marT="3125" marB="0" anchor="b"/>
                </a:tc>
                <a:tc>
                  <a:txBody>
                    <a:bodyPr/>
                    <a:lstStyle/>
                    <a:p>
                      <a:pPr algn="l" fontAlgn="b"/>
                      <a:r>
                        <a:rPr lang="en-US" sz="2000" u="none" strike="noStrike" dirty="0">
                          <a:effectLst/>
                        </a:rPr>
                        <a:t>Washington Global Health Alliance</a:t>
                      </a:r>
                      <a:endParaRPr lang="en-US" sz="2000" b="0" i="0" u="none" strike="noStrike" dirty="0">
                        <a:solidFill>
                          <a:srgbClr val="000000"/>
                        </a:solidFill>
                        <a:effectLst/>
                        <a:latin typeface="Calibri" panose="020F0502020204030204" pitchFamily="34" charset="0"/>
                      </a:endParaRPr>
                    </a:p>
                  </a:txBody>
                  <a:tcPr marL="3125" marR="3125" marT="3125" marB="0" anchor="b"/>
                </a:tc>
              </a:tr>
            </a:tbl>
          </a:graphicData>
        </a:graphic>
      </p:graphicFrame>
    </p:spTree>
    <p:extLst>
      <p:ext uri="{BB962C8B-B14F-4D97-AF65-F5344CB8AC3E}">
        <p14:creationId xmlns:p14="http://schemas.microsoft.com/office/powerpoint/2010/main" val="24599049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Letter of financial commitment</a:t>
            </a:r>
          </a:p>
        </p:txBody>
      </p:sp>
      <p:sp>
        <p:nvSpPr>
          <p:cNvPr id="3" name="Content Placeholder 2"/>
          <p:cNvSpPr>
            <a:spLocks noGrp="1"/>
          </p:cNvSpPr>
          <p:nvPr>
            <p:ph idx="1"/>
          </p:nvPr>
        </p:nvSpPr>
        <p:spPr>
          <a:xfrm>
            <a:off x="609721" y="2370640"/>
            <a:ext cx="11073017" cy="4021198"/>
          </a:xfrm>
        </p:spPr>
        <p:txBody>
          <a:bodyPr>
            <a:normAutofit/>
          </a:bodyPr>
          <a:lstStyle/>
          <a:p>
            <a:r>
              <a:rPr lang="en-US" b="1" dirty="0"/>
              <a:t>What is a Letter of Financial Commitment?</a:t>
            </a:r>
            <a:endParaRPr lang="en-US" dirty="0"/>
          </a:p>
          <a:p>
            <a:r>
              <a:rPr lang="en-US" dirty="0"/>
              <a:t>Letters of Financial Commitment show a serious intent by a prospective industry Member to provide financial support and formally join a Center. The following template language must be included in a Letter of Financial Commitment: "...Should {Center Name} be selected by NSF for funding, {Company Name} commits to joining {Center Name} as a {Full/ Associate} member at the membership level of ${amount} on an annual basis, pending availability of funds, and accepting the NSF's required Membership </a:t>
            </a:r>
            <a:r>
              <a:rPr lang="en-US" dirty="0" err="1"/>
              <a:t>Agreemen</a:t>
            </a:r>
            <a:r>
              <a:rPr lang="en-US" dirty="0"/>
              <a:t>..." </a:t>
            </a:r>
            <a:endParaRPr lang="en-US" dirty="0" smtClean="0"/>
          </a:p>
          <a:p>
            <a:r>
              <a:rPr lang="en-US" b="1" dirty="0" smtClean="0"/>
              <a:t>When </a:t>
            </a:r>
            <a:r>
              <a:rPr lang="en-US" b="1" dirty="0"/>
              <a:t>is a Letter of Financial Commitment required?</a:t>
            </a:r>
            <a:endParaRPr lang="en-US" dirty="0"/>
          </a:p>
          <a:p>
            <a:r>
              <a:rPr lang="en-US" dirty="0"/>
              <a:t>Letters of Financial Commitment are required </a:t>
            </a:r>
            <a:r>
              <a:rPr lang="en-US" dirty="0" smtClean="0"/>
              <a:t>to </a:t>
            </a:r>
            <a:r>
              <a:rPr lang="en-US" dirty="0"/>
              <a:t>demonstrate the additional industrial financial </a:t>
            </a:r>
            <a:r>
              <a:rPr lang="en-US" dirty="0" smtClean="0"/>
              <a:t>commitment.</a:t>
            </a:r>
            <a:endParaRPr lang="en-US" dirty="0"/>
          </a:p>
          <a:p>
            <a:endParaRPr lang="en-US" dirty="0"/>
          </a:p>
        </p:txBody>
      </p:sp>
      <p:sp>
        <p:nvSpPr>
          <p:cNvPr id="4" name="Footer Placeholder 3"/>
          <p:cNvSpPr>
            <a:spLocks noGrp="1"/>
          </p:cNvSpPr>
          <p:nvPr>
            <p:ph type="ftr" sz="quarter" idx="11"/>
          </p:nvPr>
        </p:nvSpPr>
        <p:spPr/>
        <p:txBody>
          <a:bodyPr/>
          <a:lstStyle/>
          <a:p>
            <a:r>
              <a:rPr lang="en-US" smtClean="0"/>
              <a:t>University of Washington</a:t>
            </a:r>
            <a:endParaRPr lang="en-US"/>
          </a:p>
        </p:txBody>
      </p:sp>
      <p:sp>
        <p:nvSpPr>
          <p:cNvPr id="5" name="Slide Number Placeholder 4"/>
          <p:cNvSpPr>
            <a:spLocks noGrp="1"/>
          </p:cNvSpPr>
          <p:nvPr>
            <p:ph type="sldNum" sz="quarter" idx="12"/>
          </p:nvPr>
        </p:nvSpPr>
        <p:spPr/>
        <p:txBody>
          <a:bodyPr/>
          <a:lstStyle/>
          <a:p>
            <a:fld id="{D1298388-EC40-4AFC-9A79-70B1C11D5EC4}" type="slidenum">
              <a:rPr lang="en-US" smtClean="0"/>
              <a:t>8</a:t>
            </a:fld>
            <a:endParaRPr lang="en-US"/>
          </a:p>
        </p:txBody>
      </p:sp>
    </p:spTree>
    <p:extLst>
      <p:ext uri="{BB962C8B-B14F-4D97-AF65-F5344CB8AC3E}">
        <p14:creationId xmlns:p14="http://schemas.microsoft.com/office/powerpoint/2010/main" val="37904098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Timeline </a:t>
            </a:r>
            <a:endParaRPr lang="en-US" dirty="0"/>
          </a:p>
        </p:txBody>
      </p:sp>
      <p:sp>
        <p:nvSpPr>
          <p:cNvPr id="3" name="Content Placeholder 2"/>
          <p:cNvSpPr>
            <a:spLocks noGrp="1"/>
          </p:cNvSpPr>
          <p:nvPr>
            <p:ph idx="1"/>
          </p:nvPr>
        </p:nvSpPr>
        <p:spPr/>
        <p:txBody>
          <a:bodyPr/>
          <a:lstStyle/>
          <a:p>
            <a:r>
              <a:rPr lang="en-US" dirty="0" smtClean="0"/>
              <a:t>Workshop at UW: August 18-19, 2022</a:t>
            </a:r>
          </a:p>
          <a:p>
            <a:r>
              <a:rPr lang="en-US" dirty="0" smtClean="0"/>
              <a:t>Letter </a:t>
            </a:r>
            <a:r>
              <a:rPr lang="en-US" dirty="0"/>
              <a:t>of financial commitment: </a:t>
            </a:r>
            <a:r>
              <a:rPr lang="en-US" dirty="0" smtClean="0"/>
              <a:t>October, 2022</a:t>
            </a:r>
            <a:endParaRPr lang="en-US" dirty="0"/>
          </a:p>
          <a:p>
            <a:r>
              <a:rPr lang="en-US" dirty="0" smtClean="0"/>
              <a:t>Full </a:t>
            </a:r>
            <a:r>
              <a:rPr lang="en-US" dirty="0" smtClean="0"/>
              <a:t>proposal to NSF: </a:t>
            </a:r>
            <a:r>
              <a:rPr lang="en-US" dirty="0" smtClean="0"/>
              <a:t>December, </a:t>
            </a:r>
            <a:r>
              <a:rPr lang="en-US" dirty="0" smtClean="0"/>
              <a:t>2022</a:t>
            </a:r>
          </a:p>
          <a:p>
            <a:endParaRPr lang="en-US" dirty="0"/>
          </a:p>
        </p:txBody>
      </p:sp>
      <p:sp>
        <p:nvSpPr>
          <p:cNvPr id="4" name="Footer Placeholder 3"/>
          <p:cNvSpPr>
            <a:spLocks noGrp="1"/>
          </p:cNvSpPr>
          <p:nvPr>
            <p:ph type="ftr" sz="quarter" idx="11"/>
          </p:nvPr>
        </p:nvSpPr>
        <p:spPr/>
        <p:txBody>
          <a:bodyPr/>
          <a:lstStyle/>
          <a:p>
            <a:r>
              <a:rPr lang="en-US" smtClean="0"/>
              <a:t>University of Washington</a:t>
            </a:r>
            <a:endParaRPr lang="en-US"/>
          </a:p>
        </p:txBody>
      </p:sp>
      <p:sp>
        <p:nvSpPr>
          <p:cNvPr id="5" name="Slide Number Placeholder 4"/>
          <p:cNvSpPr>
            <a:spLocks noGrp="1"/>
          </p:cNvSpPr>
          <p:nvPr>
            <p:ph type="sldNum" sz="quarter" idx="12"/>
          </p:nvPr>
        </p:nvSpPr>
        <p:spPr/>
        <p:txBody>
          <a:bodyPr/>
          <a:lstStyle/>
          <a:p>
            <a:fld id="{D1298388-EC40-4AFC-9A79-70B1C11D5EC4}" type="slidenum">
              <a:rPr lang="en-US" smtClean="0"/>
              <a:t>9</a:t>
            </a:fld>
            <a:endParaRPr lang="en-US"/>
          </a:p>
        </p:txBody>
      </p:sp>
    </p:spTree>
    <p:extLst>
      <p:ext uri="{BB962C8B-B14F-4D97-AF65-F5344CB8AC3E}">
        <p14:creationId xmlns:p14="http://schemas.microsoft.com/office/powerpoint/2010/main" val="339572364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3242</TotalTime>
  <Words>664</Words>
  <Application>Microsoft Office PowerPoint</Application>
  <PresentationFormat>Widescreen</PresentationFormat>
  <Paragraphs>91</Paragraphs>
  <Slides>10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Century Gothic</vt:lpstr>
      <vt:lpstr>Wingdings 3</vt:lpstr>
      <vt:lpstr>Ion Boardroom</vt:lpstr>
      <vt:lpstr>Collaboration at UW: Partnership between government, University, and Industry</vt:lpstr>
      <vt:lpstr>Outline</vt:lpstr>
      <vt:lpstr>PowerPoint Presentation</vt:lpstr>
      <vt:lpstr>How you would benefit as a Member of IUCRC?  </vt:lpstr>
      <vt:lpstr>How you would benefit as a Member of Spatiotemporal Center?</vt:lpstr>
      <vt:lpstr>Letter of Interest</vt:lpstr>
      <vt:lpstr>PowerPoint Presentation</vt:lpstr>
      <vt:lpstr>Letter of financial commitment</vt:lpstr>
      <vt:lpstr>Timeline </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Spatiotemporal Initiative for Health: Partnership for user-inspired research</dc:title>
  <dc:creator>Yanfang Su</dc:creator>
  <cp:lastModifiedBy>Yanfang Su</cp:lastModifiedBy>
  <cp:revision>292</cp:revision>
  <dcterms:created xsi:type="dcterms:W3CDTF">2020-05-29T17:03:53Z</dcterms:created>
  <dcterms:modified xsi:type="dcterms:W3CDTF">2022-06-10T19:49:10Z</dcterms:modified>
</cp:coreProperties>
</file>